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4" r:id="rId4"/>
  </p:sldMasterIdLst>
  <p:sldIdLst>
    <p:sldId id="256" r:id="rId5"/>
    <p:sldId id="257" r:id="rId6"/>
    <p:sldId id="258" r:id="rId7"/>
    <p:sldId id="260" r:id="rId8"/>
    <p:sldId id="285" r:id="rId9"/>
    <p:sldId id="290" r:id="rId10"/>
    <p:sldId id="266" r:id="rId11"/>
    <p:sldId id="267" r:id="rId12"/>
    <p:sldId id="268" r:id="rId13"/>
    <p:sldId id="275" r:id="rId14"/>
    <p:sldId id="269" r:id="rId15"/>
    <p:sldId id="270" r:id="rId16"/>
    <p:sldId id="291" r:id="rId17"/>
    <p:sldId id="271" r:id="rId18"/>
    <p:sldId id="272" r:id="rId19"/>
    <p:sldId id="276" r:id="rId20"/>
    <p:sldId id="286" r:id="rId21"/>
    <p:sldId id="273" r:id="rId22"/>
    <p:sldId id="287" r:id="rId23"/>
    <p:sldId id="274" r:id="rId24"/>
    <p:sldId id="288" r:id="rId25"/>
    <p:sldId id="289" r:id="rId26"/>
    <p:sldId id="282" r:id="rId27"/>
    <p:sldId id="283" r:id="rId28"/>
    <p:sldId id="259" r:id="rId29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516"/>
    <a:srgbClr val="37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5543" autoAdjust="0"/>
  </p:normalViewPr>
  <p:slideViewPr>
    <p:cSldViewPr>
      <p:cViewPr>
        <p:scale>
          <a:sx n="78" d="100"/>
          <a:sy n="78" d="100"/>
        </p:scale>
        <p:origin x="-1526" y="-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81AF5D-DEE5-453A-BC94-9CC2C659F107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AR"/>
        </a:p>
      </dgm:t>
    </dgm:pt>
    <dgm:pt modelId="{1551484C-68D4-4B69-B5BD-05BE8215D40B}">
      <dgm:prSet custT="1"/>
      <dgm:spPr/>
      <dgm:t>
        <a:bodyPr/>
        <a:lstStyle/>
        <a:p>
          <a:pPr rtl="0"/>
          <a:r>
            <a:rPr lang="es-AR" sz="1400" b="0" dirty="0" smtClean="0"/>
            <a:t>La traza del Paseo del Bajo comenzará al sur de la Ciudad, en el </a:t>
          </a:r>
          <a:r>
            <a:rPr lang="es-AR" sz="1400" b="1" dirty="0" smtClean="0"/>
            <a:t>empalme con las Autopista 25 de Mayo y Ricardo Balbín </a:t>
          </a:r>
          <a:r>
            <a:rPr lang="es-AR" sz="1400" b="0" dirty="0" smtClean="0"/>
            <a:t>(Bs.As. - La Plata), desde donde partirán ramas de vinculación que se construirán con la tipología de viaductos.</a:t>
          </a:r>
          <a:endParaRPr lang="es-AR" sz="1400" dirty="0"/>
        </a:p>
      </dgm:t>
    </dgm:pt>
    <dgm:pt modelId="{B0D9ECD8-6F8D-4214-B464-F8D0FCEBCDB2}" type="parTrans" cxnId="{28F696CB-B70E-4E31-A050-37BF2A173AC5}">
      <dgm:prSet/>
      <dgm:spPr/>
      <dgm:t>
        <a:bodyPr/>
        <a:lstStyle/>
        <a:p>
          <a:endParaRPr lang="es-AR"/>
        </a:p>
      </dgm:t>
    </dgm:pt>
    <dgm:pt modelId="{FADE3667-54FA-4570-B09E-49EC99C5CE89}" type="sibTrans" cxnId="{28F696CB-B70E-4E31-A050-37BF2A173AC5}">
      <dgm:prSet/>
      <dgm:spPr/>
      <dgm:t>
        <a:bodyPr/>
        <a:lstStyle/>
        <a:p>
          <a:endParaRPr lang="es-AR"/>
        </a:p>
      </dgm:t>
    </dgm:pt>
    <dgm:pt modelId="{A2B07231-7255-46BB-A9E3-F33FEE2B9D6E}">
      <dgm:prSet custT="1"/>
      <dgm:spPr/>
      <dgm:t>
        <a:bodyPr/>
        <a:lstStyle/>
        <a:p>
          <a:pPr rtl="0"/>
          <a:r>
            <a:rPr lang="es-AR" sz="1400" b="0" dirty="0" smtClean="0"/>
            <a:t>A continuación, la traza comenzará a descender para transformarse en una trinchera </a:t>
          </a:r>
          <a:r>
            <a:rPr lang="es-AR" sz="1400" b="0" dirty="0" err="1" smtClean="0"/>
            <a:t>semi</a:t>
          </a:r>
          <a:r>
            <a:rPr lang="es-AR" sz="1400" b="0" dirty="0" smtClean="0"/>
            <a:t>-cubierta, que se dispondrá </a:t>
          </a:r>
          <a:r>
            <a:rPr lang="es-AR" sz="1400" b="1" dirty="0" smtClean="0"/>
            <a:t>entre las Av. A. </a:t>
          </a:r>
          <a:r>
            <a:rPr lang="es-AR" sz="1400" b="1" dirty="0" err="1" smtClean="0"/>
            <a:t>Moreau</a:t>
          </a:r>
          <a:r>
            <a:rPr lang="es-AR" sz="1400" b="1" dirty="0" smtClean="0"/>
            <a:t> de Justo y Huergo / Madero</a:t>
          </a:r>
          <a:r>
            <a:rPr lang="es-AR" sz="1400" b="0" dirty="0" smtClean="0"/>
            <a:t>, hasta la Av. Córdoba, continuado luego por la  </a:t>
          </a:r>
          <a:r>
            <a:rPr lang="es-AR" sz="1400" b="1" dirty="0" smtClean="0"/>
            <a:t>Av. Antártida Argentina</a:t>
          </a:r>
          <a:r>
            <a:rPr lang="es-AR" sz="1400" b="0" dirty="0" smtClean="0"/>
            <a:t>.  </a:t>
          </a:r>
          <a:endParaRPr lang="es-AR" sz="1400" dirty="0"/>
        </a:p>
      </dgm:t>
    </dgm:pt>
    <dgm:pt modelId="{F547E5B6-A586-4221-99D9-5DC56DD4C6E9}" type="parTrans" cxnId="{2D6F6222-8BF5-46C1-8FDA-34D8A2A240D5}">
      <dgm:prSet/>
      <dgm:spPr/>
      <dgm:t>
        <a:bodyPr/>
        <a:lstStyle/>
        <a:p>
          <a:endParaRPr lang="es-AR"/>
        </a:p>
      </dgm:t>
    </dgm:pt>
    <dgm:pt modelId="{0519C85B-E345-43AB-BC40-7C8020647520}" type="sibTrans" cxnId="{2D6F6222-8BF5-46C1-8FDA-34D8A2A240D5}">
      <dgm:prSet/>
      <dgm:spPr/>
      <dgm:t>
        <a:bodyPr/>
        <a:lstStyle/>
        <a:p>
          <a:endParaRPr lang="es-AR"/>
        </a:p>
      </dgm:t>
    </dgm:pt>
    <dgm:pt modelId="{B60B7794-F3BC-4561-BE1F-89D8BFAF27C8}">
      <dgm:prSet custT="1"/>
      <dgm:spPr/>
      <dgm:t>
        <a:bodyPr/>
        <a:lstStyle/>
        <a:p>
          <a:pPr rtl="0"/>
          <a:r>
            <a:rPr lang="es-AR" sz="1400" b="0" dirty="0" smtClean="0"/>
            <a:t>Luego  de un </a:t>
          </a:r>
          <a:r>
            <a:rPr lang="es-AR" sz="1400" b="1" dirty="0" smtClean="0"/>
            <a:t>sector a nivel de intercambio con la Terminal de Ómnibus de Retiro</a:t>
          </a:r>
          <a:r>
            <a:rPr lang="es-AR" sz="1400" b="0" dirty="0" smtClean="0"/>
            <a:t>, continuará en un viaducto elevado sobre la </a:t>
          </a:r>
          <a:r>
            <a:rPr lang="es-AR" sz="1400" b="1" dirty="0" smtClean="0"/>
            <a:t>Av. R. Castillo</a:t>
          </a:r>
          <a:r>
            <a:rPr lang="es-AR" sz="1400" b="0" dirty="0" smtClean="0"/>
            <a:t>, hasta su </a:t>
          </a:r>
          <a:r>
            <a:rPr lang="es-AR" sz="1400" b="1" dirty="0" smtClean="0"/>
            <a:t>empalme Norte con el Puerto Buenos Aires y la AU Illia. </a:t>
          </a:r>
          <a:endParaRPr lang="es-AR" sz="1400" dirty="0"/>
        </a:p>
      </dgm:t>
    </dgm:pt>
    <dgm:pt modelId="{02AB97F7-CD8C-4DA3-B0FE-265E5A4BBF74}" type="parTrans" cxnId="{BD27C059-AA81-49BE-9043-ADCA31EE3625}">
      <dgm:prSet/>
      <dgm:spPr/>
      <dgm:t>
        <a:bodyPr/>
        <a:lstStyle/>
        <a:p>
          <a:endParaRPr lang="es-AR"/>
        </a:p>
      </dgm:t>
    </dgm:pt>
    <dgm:pt modelId="{1A50FC9A-936F-41FF-9E08-69CEF62D5827}" type="sibTrans" cxnId="{BD27C059-AA81-49BE-9043-ADCA31EE3625}">
      <dgm:prSet/>
      <dgm:spPr/>
      <dgm:t>
        <a:bodyPr/>
        <a:lstStyle/>
        <a:p>
          <a:endParaRPr lang="es-AR"/>
        </a:p>
      </dgm:t>
    </dgm:pt>
    <dgm:pt modelId="{9487FE15-5C17-43A8-BFFE-2A78649D735F}" type="pres">
      <dgm:prSet presAssocID="{3381AF5D-DEE5-453A-BC94-9CC2C659F1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0E8BD232-C8CA-4D5B-B33F-2E51EDD777E7}" type="pres">
      <dgm:prSet presAssocID="{1551484C-68D4-4B69-B5BD-05BE8215D40B}" presName="parentText" presStyleLbl="node1" presStyleIdx="0" presStyleCnt="3" custScaleX="100000" custLinFactY="-4444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F0F313B5-EC65-44E8-8D1F-0D0B3A1030C8}" type="pres">
      <dgm:prSet presAssocID="{FADE3667-54FA-4570-B09E-49EC99C5CE89}" presName="spacer" presStyleCnt="0"/>
      <dgm:spPr/>
    </dgm:pt>
    <dgm:pt modelId="{D0C00D32-50F1-43E5-81AA-B9D22D47607F}" type="pres">
      <dgm:prSet presAssocID="{A2B07231-7255-46BB-A9E3-F33FEE2B9D6E}" presName="parentText" presStyleLbl="node1" presStyleIdx="1" presStyleCnt="3" custScaleY="130948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CFC98565-2A2D-4838-8587-A06220382AAD}" type="pres">
      <dgm:prSet presAssocID="{0519C85B-E345-43AB-BC40-7C8020647520}" presName="spacer" presStyleCnt="0"/>
      <dgm:spPr/>
    </dgm:pt>
    <dgm:pt modelId="{56D7F8FE-4066-4579-8B23-B6FC4E80DC2B}" type="pres">
      <dgm:prSet presAssocID="{B60B7794-F3BC-4561-BE1F-89D8BFAF27C8}" presName="parentText" presStyleLbl="node1" presStyleIdx="2" presStyleCnt="3" custScaleY="127975" custLinFactY="5418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2D6F6222-8BF5-46C1-8FDA-34D8A2A240D5}" srcId="{3381AF5D-DEE5-453A-BC94-9CC2C659F107}" destId="{A2B07231-7255-46BB-A9E3-F33FEE2B9D6E}" srcOrd="1" destOrd="0" parTransId="{F547E5B6-A586-4221-99D9-5DC56DD4C6E9}" sibTransId="{0519C85B-E345-43AB-BC40-7C8020647520}"/>
    <dgm:cxn modelId="{47918033-7AEE-4D17-86E0-6F6AA8420CC7}" type="presOf" srcId="{A2B07231-7255-46BB-A9E3-F33FEE2B9D6E}" destId="{D0C00D32-50F1-43E5-81AA-B9D22D47607F}" srcOrd="0" destOrd="0" presId="urn:microsoft.com/office/officeart/2005/8/layout/vList2"/>
    <dgm:cxn modelId="{5F0B11C3-0FC5-4FFC-8B21-ADEA88B29F26}" type="presOf" srcId="{1551484C-68D4-4B69-B5BD-05BE8215D40B}" destId="{0E8BD232-C8CA-4D5B-B33F-2E51EDD777E7}" srcOrd="0" destOrd="0" presId="urn:microsoft.com/office/officeart/2005/8/layout/vList2"/>
    <dgm:cxn modelId="{3D9D9B7F-4B00-4B5D-8D9C-3A64D40A4074}" type="presOf" srcId="{3381AF5D-DEE5-453A-BC94-9CC2C659F107}" destId="{9487FE15-5C17-43A8-BFFE-2A78649D735F}" srcOrd="0" destOrd="0" presId="urn:microsoft.com/office/officeart/2005/8/layout/vList2"/>
    <dgm:cxn modelId="{BD27C059-AA81-49BE-9043-ADCA31EE3625}" srcId="{3381AF5D-DEE5-453A-BC94-9CC2C659F107}" destId="{B60B7794-F3BC-4561-BE1F-89D8BFAF27C8}" srcOrd="2" destOrd="0" parTransId="{02AB97F7-CD8C-4DA3-B0FE-265E5A4BBF74}" sibTransId="{1A50FC9A-936F-41FF-9E08-69CEF62D5827}"/>
    <dgm:cxn modelId="{28F696CB-B70E-4E31-A050-37BF2A173AC5}" srcId="{3381AF5D-DEE5-453A-BC94-9CC2C659F107}" destId="{1551484C-68D4-4B69-B5BD-05BE8215D40B}" srcOrd="0" destOrd="0" parTransId="{B0D9ECD8-6F8D-4214-B464-F8D0FCEBCDB2}" sibTransId="{FADE3667-54FA-4570-B09E-49EC99C5CE89}"/>
    <dgm:cxn modelId="{374968C2-4708-4200-8814-04AFCA36C966}" type="presOf" srcId="{B60B7794-F3BC-4561-BE1F-89D8BFAF27C8}" destId="{56D7F8FE-4066-4579-8B23-B6FC4E80DC2B}" srcOrd="0" destOrd="0" presId="urn:microsoft.com/office/officeart/2005/8/layout/vList2"/>
    <dgm:cxn modelId="{D54BB9FC-6E47-4869-A347-B734A739A3E8}" type="presParOf" srcId="{9487FE15-5C17-43A8-BFFE-2A78649D735F}" destId="{0E8BD232-C8CA-4D5B-B33F-2E51EDD777E7}" srcOrd="0" destOrd="0" presId="urn:microsoft.com/office/officeart/2005/8/layout/vList2"/>
    <dgm:cxn modelId="{D897A26C-76AB-4965-8865-AC0732DDE0D0}" type="presParOf" srcId="{9487FE15-5C17-43A8-BFFE-2A78649D735F}" destId="{F0F313B5-EC65-44E8-8D1F-0D0B3A1030C8}" srcOrd="1" destOrd="0" presId="urn:microsoft.com/office/officeart/2005/8/layout/vList2"/>
    <dgm:cxn modelId="{DCBC496B-9012-456A-9A01-4E3C08D37255}" type="presParOf" srcId="{9487FE15-5C17-43A8-BFFE-2A78649D735F}" destId="{D0C00D32-50F1-43E5-81AA-B9D22D47607F}" srcOrd="2" destOrd="0" presId="urn:microsoft.com/office/officeart/2005/8/layout/vList2"/>
    <dgm:cxn modelId="{6D15209E-F1F0-4CE2-991E-C24FE09B2CBD}" type="presParOf" srcId="{9487FE15-5C17-43A8-BFFE-2A78649D735F}" destId="{CFC98565-2A2D-4838-8587-A06220382AAD}" srcOrd="3" destOrd="0" presId="urn:microsoft.com/office/officeart/2005/8/layout/vList2"/>
    <dgm:cxn modelId="{5DFB43F5-42EC-486B-B9FD-40D603E26260}" type="presParOf" srcId="{9487FE15-5C17-43A8-BFFE-2A78649D735F}" destId="{56D7F8FE-4066-4579-8B23-B6FC4E80DC2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3A74E1-8E8B-4FEE-B5E9-0288E3C69AE2}" type="doc">
      <dgm:prSet loTypeId="urn:microsoft.com/office/officeart/2005/8/layout/chevron2" loCatId="process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AR"/>
        </a:p>
      </dgm:t>
    </dgm:pt>
    <dgm:pt modelId="{2CBC4291-075C-475E-86A6-E6C7AA70B968}">
      <dgm:prSet custT="1"/>
      <dgm:spPr/>
      <dgm:t>
        <a:bodyPr/>
        <a:lstStyle/>
        <a:p>
          <a:pPr rtl="0"/>
          <a:r>
            <a:rPr lang="es-AR" sz="2400" b="1" dirty="0" smtClean="0"/>
            <a:t>3D</a:t>
          </a:r>
          <a:endParaRPr lang="es-AR" sz="2400" b="1" dirty="0"/>
        </a:p>
      </dgm:t>
    </dgm:pt>
    <dgm:pt modelId="{2A541D93-3BED-4957-BB1E-7DB60CCAFD71}" type="parTrans" cxnId="{66D7F231-F81E-4E27-86EB-1573BF4FE584}">
      <dgm:prSet/>
      <dgm:spPr/>
      <dgm:t>
        <a:bodyPr/>
        <a:lstStyle/>
        <a:p>
          <a:endParaRPr lang="es-AR"/>
        </a:p>
      </dgm:t>
    </dgm:pt>
    <dgm:pt modelId="{02FDCAF8-7D2F-440F-8394-FF4ACD4EF0BB}" type="sibTrans" cxnId="{66D7F231-F81E-4E27-86EB-1573BF4FE584}">
      <dgm:prSet/>
      <dgm:spPr/>
      <dgm:t>
        <a:bodyPr/>
        <a:lstStyle/>
        <a:p>
          <a:endParaRPr lang="es-AR"/>
        </a:p>
      </dgm:t>
    </dgm:pt>
    <dgm:pt modelId="{57954F9B-B9C8-4E60-AC47-D1DE45E9B94A}">
      <dgm:prSet custT="1"/>
      <dgm:spPr/>
      <dgm:t>
        <a:bodyPr/>
        <a:lstStyle/>
        <a:p>
          <a:pPr rtl="0"/>
          <a:r>
            <a:rPr lang="es-AR" sz="2400" b="1" dirty="0" smtClean="0"/>
            <a:t>4D</a:t>
          </a:r>
          <a:endParaRPr lang="es-AR" sz="2400" b="1" dirty="0"/>
        </a:p>
      </dgm:t>
    </dgm:pt>
    <dgm:pt modelId="{95F4898C-0F03-448A-A627-A9FFCD80F841}" type="parTrans" cxnId="{A4BB0B14-BC75-4D46-BA9A-4ACCC77FE2BD}">
      <dgm:prSet/>
      <dgm:spPr/>
      <dgm:t>
        <a:bodyPr/>
        <a:lstStyle/>
        <a:p>
          <a:endParaRPr lang="es-AR"/>
        </a:p>
      </dgm:t>
    </dgm:pt>
    <dgm:pt modelId="{B305720B-9299-4A80-B206-EB3AC891B304}" type="sibTrans" cxnId="{A4BB0B14-BC75-4D46-BA9A-4ACCC77FE2BD}">
      <dgm:prSet/>
      <dgm:spPr/>
      <dgm:t>
        <a:bodyPr/>
        <a:lstStyle/>
        <a:p>
          <a:endParaRPr lang="es-AR"/>
        </a:p>
      </dgm:t>
    </dgm:pt>
    <dgm:pt modelId="{0414E9F8-1EF7-41A3-B84A-D18CFD886F9F}">
      <dgm:prSet custT="1"/>
      <dgm:spPr/>
      <dgm:t>
        <a:bodyPr/>
        <a:lstStyle/>
        <a:p>
          <a:pPr rtl="0"/>
          <a:r>
            <a:rPr lang="es-AR" sz="2400" b="1" dirty="0" smtClean="0"/>
            <a:t>5D</a:t>
          </a:r>
          <a:endParaRPr lang="es-AR" sz="2400" b="1" dirty="0"/>
        </a:p>
      </dgm:t>
    </dgm:pt>
    <dgm:pt modelId="{5F8BA29B-273A-435C-A5CD-51E5C6D81DC3}" type="parTrans" cxnId="{915C74FC-5CE0-4735-A3D2-5C1C4E630245}">
      <dgm:prSet/>
      <dgm:spPr/>
      <dgm:t>
        <a:bodyPr/>
        <a:lstStyle/>
        <a:p>
          <a:endParaRPr lang="es-AR"/>
        </a:p>
      </dgm:t>
    </dgm:pt>
    <dgm:pt modelId="{48A1FB9E-23FC-425B-B234-D360D81A3C75}" type="sibTrans" cxnId="{915C74FC-5CE0-4735-A3D2-5C1C4E630245}">
      <dgm:prSet/>
      <dgm:spPr/>
      <dgm:t>
        <a:bodyPr/>
        <a:lstStyle/>
        <a:p>
          <a:endParaRPr lang="es-AR"/>
        </a:p>
      </dgm:t>
    </dgm:pt>
    <dgm:pt modelId="{BCDDB73A-ACAE-4B44-AE65-024745D962D4}">
      <dgm:prSet custT="1"/>
      <dgm:spPr/>
      <dgm:t>
        <a:bodyPr/>
        <a:lstStyle/>
        <a:p>
          <a:pPr rtl="0"/>
          <a:r>
            <a:rPr lang="es-AR" sz="2400" dirty="0" smtClean="0"/>
            <a:t>Modelado.</a:t>
          </a:r>
          <a:endParaRPr lang="es-AR" sz="2400" dirty="0"/>
        </a:p>
      </dgm:t>
    </dgm:pt>
    <dgm:pt modelId="{29DCF2B8-D51E-4227-A664-281782236931}" type="parTrans" cxnId="{A0F37715-7A37-4CD0-854A-C666A71A57C4}">
      <dgm:prSet/>
      <dgm:spPr/>
      <dgm:t>
        <a:bodyPr/>
        <a:lstStyle/>
        <a:p>
          <a:endParaRPr lang="es-AR"/>
        </a:p>
      </dgm:t>
    </dgm:pt>
    <dgm:pt modelId="{CC46339F-43A4-497A-AB69-A9056A56DF94}" type="sibTrans" cxnId="{A0F37715-7A37-4CD0-854A-C666A71A57C4}">
      <dgm:prSet/>
      <dgm:spPr/>
      <dgm:t>
        <a:bodyPr/>
        <a:lstStyle/>
        <a:p>
          <a:endParaRPr lang="es-AR"/>
        </a:p>
      </dgm:t>
    </dgm:pt>
    <dgm:pt modelId="{7266185D-9066-4F78-98CF-5D92157992D8}">
      <dgm:prSet custT="1"/>
      <dgm:spPr/>
      <dgm:t>
        <a:bodyPr/>
        <a:lstStyle/>
        <a:p>
          <a:pPr rtl="0"/>
          <a:r>
            <a:rPr lang="es-AR" sz="2400" dirty="0" smtClean="0"/>
            <a:t>Planificación.</a:t>
          </a:r>
          <a:endParaRPr lang="es-AR" sz="2400" dirty="0"/>
        </a:p>
      </dgm:t>
    </dgm:pt>
    <dgm:pt modelId="{D13DD343-2EE0-4FAB-BF0E-49F8908397E1}" type="parTrans" cxnId="{A45FFFC2-92D4-49EF-A160-C4D9CA68D687}">
      <dgm:prSet/>
      <dgm:spPr/>
      <dgm:t>
        <a:bodyPr/>
        <a:lstStyle/>
        <a:p>
          <a:endParaRPr lang="es-AR"/>
        </a:p>
      </dgm:t>
    </dgm:pt>
    <dgm:pt modelId="{910CFEEE-FFD3-4402-8B24-93885A1B56E7}" type="sibTrans" cxnId="{A45FFFC2-92D4-49EF-A160-C4D9CA68D687}">
      <dgm:prSet/>
      <dgm:spPr/>
      <dgm:t>
        <a:bodyPr/>
        <a:lstStyle/>
        <a:p>
          <a:endParaRPr lang="es-AR"/>
        </a:p>
      </dgm:t>
    </dgm:pt>
    <dgm:pt modelId="{E5D9B82D-1B4E-4683-A75F-B93B1AA24C8C}">
      <dgm:prSet custT="1"/>
      <dgm:spPr/>
      <dgm:t>
        <a:bodyPr/>
        <a:lstStyle/>
        <a:p>
          <a:pPr rtl="0"/>
          <a:r>
            <a:rPr lang="es-AR" sz="2400" dirty="0" smtClean="0"/>
            <a:t>Costos. </a:t>
          </a:r>
          <a:endParaRPr lang="es-AR" sz="2400" dirty="0"/>
        </a:p>
      </dgm:t>
    </dgm:pt>
    <dgm:pt modelId="{3E5E9370-6132-48C0-99ED-0B7CD3A3A18F}" type="parTrans" cxnId="{0C3AA99D-E6E3-4E37-8054-5F39AD8530E1}">
      <dgm:prSet/>
      <dgm:spPr/>
      <dgm:t>
        <a:bodyPr/>
        <a:lstStyle/>
        <a:p>
          <a:endParaRPr lang="es-AR"/>
        </a:p>
      </dgm:t>
    </dgm:pt>
    <dgm:pt modelId="{E91AC9FA-7E0A-4C4F-BC9C-4A3B5A2E8BD4}" type="sibTrans" cxnId="{0C3AA99D-E6E3-4E37-8054-5F39AD8530E1}">
      <dgm:prSet/>
      <dgm:spPr/>
      <dgm:t>
        <a:bodyPr/>
        <a:lstStyle/>
        <a:p>
          <a:endParaRPr lang="es-AR"/>
        </a:p>
      </dgm:t>
    </dgm:pt>
    <dgm:pt modelId="{434AC7EC-8433-4DA7-8083-682ED748C836}" type="pres">
      <dgm:prSet presAssocID="{AC3A74E1-8E8B-4FEE-B5E9-0288E3C69AE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A7A61A8C-C58C-49E6-A4F5-7426D7260874}" type="pres">
      <dgm:prSet presAssocID="{2CBC4291-075C-475E-86A6-E6C7AA70B968}" presName="composite" presStyleCnt="0"/>
      <dgm:spPr/>
    </dgm:pt>
    <dgm:pt modelId="{5A4B9441-B61F-4501-A601-E1B7E5583B7C}" type="pres">
      <dgm:prSet presAssocID="{2CBC4291-075C-475E-86A6-E6C7AA70B96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428AF6A1-70D2-4E32-B82F-F7DBF144693A}" type="pres">
      <dgm:prSet presAssocID="{2CBC4291-075C-475E-86A6-E6C7AA70B968}" presName="descendantText" presStyleLbl="alignAcc1" presStyleIdx="0" presStyleCnt="3" custLinFactX="100000" custLinFactY="-47033" custLinFactNeighborX="128083" custLinFactNeighborY="-100000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F3622F33-E8AA-4D8B-BFED-B4723B8D399E}" type="pres">
      <dgm:prSet presAssocID="{02FDCAF8-7D2F-440F-8394-FF4ACD4EF0BB}" presName="sp" presStyleCnt="0"/>
      <dgm:spPr/>
    </dgm:pt>
    <dgm:pt modelId="{03F37D4E-D209-4959-9C71-DD6E09772DB5}" type="pres">
      <dgm:prSet presAssocID="{57954F9B-B9C8-4E60-AC47-D1DE45E9B94A}" presName="composite" presStyleCnt="0"/>
      <dgm:spPr/>
    </dgm:pt>
    <dgm:pt modelId="{7C83BDE2-C360-4814-9128-A800AB9CEAC6}" type="pres">
      <dgm:prSet presAssocID="{57954F9B-B9C8-4E60-AC47-D1DE45E9B94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4EBD766E-1C67-4096-AE7B-DA964BA47AC0}" type="pres">
      <dgm:prSet presAssocID="{57954F9B-B9C8-4E60-AC47-D1DE45E9B94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395F217C-268B-4C2C-AC8D-2904D6C47293}" type="pres">
      <dgm:prSet presAssocID="{B305720B-9299-4A80-B206-EB3AC891B304}" presName="sp" presStyleCnt="0"/>
      <dgm:spPr/>
    </dgm:pt>
    <dgm:pt modelId="{62CBAECD-3DFC-4046-A212-9089D9B2E7C1}" type="pres">
      <dgm:prSet presAssocID="{0414E9F8-1EF7-41A3-B84A-D18CFD886F9F}" presName="composite" presStyleCnt="0"/>
      <dgm:spPr/>
    </dgm:pt>
    <dgm:pt modelId="{90FEFC55-B1CD-4222-986E-287D5D0209A7}" type="pres">
      <dgm:prSet presAssocID="{0414E9F8-1EF7-41A3-B84A-D18CFD886F9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E57BA91-2A94-4C32-8686-3D8389780F3C}" type="pres">
      <dgm:prSet presAssocID="{0414E9F8-1EF7-41A3-B84A-D18CFD886F9F}" presName="descendantText" presStyleLbl="alignAcc1" presStyleIdx="2" presStyleCnt="3" custLinFactNeighborY="16406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915C74FC-5CE0-4735-A3D2-5C1C4E630245}" srcId="{AC3A74E1-8E8B-4FEE-B5E9-0288E3C69AE2}" destId="{0414E9F8-1EF7-41A3-B84A-D18CFD886F9F}" srcOrd="2" destOrd="0" parTransId="{5F8BA29B-273A-435C-A5CD-51E5C6D81DC3}" sibTransId="{48A1FB9E-23FC-425B-B234-D360D81A3C75}"/>
    <dgm:cxn modelId="{D0BAFB08-5DC4-4655-8613-6364F3FDAD76}" type="presOf" srcId="{7266185D-9066-4F78-98CF-5D92157992D8}" destId="{4EBD766E-1C67-4096-AE7B-DA964BA47AC0}" srcOrd="0" destOrd="0" presId="urn:microsoft.com/office/officeart/2005/8/layout/chevron2"/>
    <dgm:cxn modelId="{BA1E6115-C503-4362-9A83-055CA0BB0613}" type="presOf" srcId="{57954F9B-B9C8-4E60-AC47-D1DE45E9B94A}" destId="{7C83BDE2-C360-4814-9128-A800AB9CEAC6}" srcOrd="0" destOrd="0" presId="urn:microsoft.com/office/officeart/2005/8/layout/chevron2"/>
    <dgm:cxn modelId="{45B1D878-93BC-44F7-B20F-26151532FA55}" type="presOf" srcId="{BCDDB73A-ACAE-4B44-AE65-024745D962D4}" destId="{428AF6A1-70D2-4E32-B82F-F7DBF144693A}" srcOrd="0" destOrd="0" presId="urn:microsoft.com/office/officeart/2005/8/layout/chevron2"/>
    <dgm:cxn modelId="{B7CFBACF-4AF3-4D22-B3C6-F9E807FE05F8}" type="presOf" srcId="{AC3A74E1-8E8B-4FEE-B5E9-0288E3C69AE2}" destId="{434AC7EC-8433-4DA7-8083-682ED748C836}" srcOrd="0" destOrd="0" presId="urn:microsoft.com/office/officeart/2005/8/layout/chevron2"/>
    <dgm:cxn modelId="{6DB66D59-6EE0-479B-9C17-8EEF6D14A8F0}" type="presOf" srcId="{E5D9B82D-1B4E-4683-A75F-B93B1AA24C8C}" destId="{6E57BA91-2A94-4C32-8686-3D8389780F3C}" srcOrd="0" destOrd="0" presId="urn:microsoft.com/office/officeart/2005/8/layout/chevron2"/>
    <dgm:cxn modelId="{A0F37715-7A37-4CD0-854A-C666A71A57C4}" srcId="{2CBC4291-075C-475E-86A6-E6C7AA70B968}" destId="{BCDDB73A-ACAE-4B44-AE65-024745D962D4}" srcOrd="0" destOrd="0" parTransId="{29DCF2B8-D51E-4227-A664-281782236931}" sibTransId="{CC46339F-43A4-497A-AB69-A9056A56DF94}"/>
    <dgm:cxn modelId="{93730E5A-505E-4070-B71D-E0B6132CD787}" type="presOf" srcId="{2CBC4291-075C-475E-86A6-E6C7AA70B968}" destId="{5A4B9441-B61F-4501-A601-E1B7E5583B7C}" srcOrd="0" destOrd="0" presId="urn:microsoft.com/office/officeart/2005/8/layout/chevron2"/>
    <dgm:cxn modelId="{A4BB0B14-BC75-4D46-BA9A-4ACCC77FE2BD}" srcId="{AC3A74E1-8E8B-4FEE-B5E9-0288E3C69AE2}" destId="{57954F9B-B9C8-4E60-AC47-D1DE45E9B94A}" srcOrd="1" destOrd="0" parTransId="{95F4898C-0F03-448A-A627-A9FFCD80F841}" sibTransId="{B305720B-9299-4A80-B206-EB3AC891B304}"/>
    <dgm:cxn modelId="{64E668A9-B137-4379-A900-C9872C0497D0}" type="presOf" srcId="{0414E9F8-1EF7-41A3-B84A-D18CFD886F9F}" destId="{90FEFC55-B1CD-4222-986E-287D5D0209A7}" srcOrd="0" destOrd="0" presId="urn:microsoft.com/office/officeart/2005/8/layout/chevron2"/>
    <dgm:cxn modelId="{66D7F231-F81E-4E27-86EB-1573BF4FE584}" srcId="{AC3A74E1-8E8B-4FEE-B5E9-0288E3C69AE2}" destId="{2CBC4291-075C-475E-86A6-E6C7AA70B968}" srcOrd="0" destOrd="0" parTransId="{2A541D93-3BED-4957-BB1E-7DB60CCAFD71}" sibTransId="{02FDCAF8-7D2F-440F-8394-FF4ACD4EF0BB}"/>
    <dgm:cxn modelId="{0C3AA99D-E6E3-4E37-8054-5F39AD8530E1}" srcId="{0414E9F8-1EF7-41A3-B84A-D18CFD886F9F}" destId="{E5D9B82D-1B4E-4683-A75F-B93B1AA24C8C}" srcOrd="0" destOrd="0" parTransId="{3E5E9370-6132-48C0-99ED-0B7CD3A3A18F}" sibTransId="{E91AC9FA-7E0A-4C4F-BC9C-4A3B5A2E8BD4}"/>
    <dgm:cxn modelId="{A45FFFC2-92D4-49EF-A160-C4D9CA68D687}" srcId="{57954F9B-B9C8-4E60-AC47-D1DE45E9B94A}" destId="{7266185D-9066-4F78-98CF-5D92157992D8}" srcOrd="0" destOrd="0" parTransId="{D13DD343-2EE0-4FAB-BF0E-49F8908397E1}" sibTransId="{910CFEEE-FFD3-4402-8B24-93885A1B56E7}"/>
    <dgm:cxn modelId="{D9C61525-26D9-470E-9B57-795537491557}" type="presParOf" srcId="{434AC7EC-8433-4DA7-8083-682ED748C836}" destId="{A7A61A8C-C58C-49E6-A4F5-7426D7260874}" srcOrd="0" destOrd="0" presId="urn:microsoft.com/office/officeart/2005/8/layout/chevron2"/>
    <dgm:cxn modelId="{E186F1DE-6AEF-4F3B-BA47-E71E7056BAA8}" type="presParOf" srcId="{A7A61A8C-C58C-49E6-A4F5-7426D7260874}" destId="{5A4B9441-B61F-4501-A601-E1B7E5583B7C}" srcOrd="0" destOrd="0" presId="urn:microsoft.com/office/officeart/2005/8/layout/chevron2"/>
    <dgm:cxn modelId="{F766202E-DBF0-4E48-AB25-FB616073E352}" type="presParOf" srcId="{A7A61A8C-C58C-49E6-A4F5-7426D7260874}" destId="{428AF6A1-70D2-4E32-B82F-F7DBF144693A}" srcOrd="1" destOrd="0" presId="urn:microsoft.com/office/officeart/2005/8/layout/chevron2"/>
    <dgm:cxn modelId="{C409CE8E-4385-4908-A78A-D70C26C20D27}" type="presParOf" srcId="{434AC7EC-8433-4DA7-8083-682ED748C836}" destId="{F3622F33-E8AA-4D8B-BFED-B4723B8D399E}" srcOrd="1" destOrd="0" presId="urn:microsoft.com/office/officeart/2005/8/layout/chevron2"/>
    <dgm:cxn modelId="{ED00871C-5967-464B-83B8-70688BF1A547}" type="presParOf" srcId="{434AC7EC-8433-4DA7-8083-682ED748C836}" destId="{03F37D4E-D209-4959-9C71-DD6E09772DB5}" srcOrd="2" destOrd="0" presId="urn:microsoft.com/office/officeart/2005/8/layout/chevron2"/>
    <dgm:cxn modelId="{13445FDD-94EF-4866-A877-8F7E8F850009}" type="presParOf" srcId="{03F37D4E-D209-4959-9C71-DD6E09772DB5}" destId="{7C83BDE2-C360-4814-9128-A800AB9CEAC6}" srcOrd="0" destOrd="0" presId="urn:microsoft.com/office/officeart/2005/8/layout/chevron2"/>
    <dgm:cxn modelId="{8F80AAEF-E30E-48E8-AC03-9B73A7C3604B}" type="presParOf" srcId="{03F37D4E-D209-4959-9C71-DD6E09772DB5}" destId="{4EBD766E-1C67-4096-AE7B-DA964BA47AC0}" srcOrd="1" destOrd="0" presId="urn:microsoft.com/office/officeart/2005/8/layout/chevron2"/>
    <dgm:cxn modelId="{4F1672F6-64B0-4BA8-BB8A-5DD7A0BC9C20}" type="presParOf" srcId="{434AC7EC-8433-4DA7-8083-682ED748C836}" destId="{395F217C-268B-4C2C-AC8D-2904D6C47293}" srcOrd="3" destOrd="0" presId="urn:microsoft.com/office/officeart/2005/8/layout/chevron2"/>
    <dgm:cxn modelId="{2823126D-821B-4074-AD8C-6800AD6D3FE1}" type="presParOf" srcId="{434AC7EC-8433-4DA7-8083-682ED748C836}" destId="{62CBAECD-3DFC-4046-A212-9089D9B2E7C1}" srcOrd="4" destOrd="0" presId="urn:microsoft.com/office/officeart/2005/8/layout/chevron2"/>
    <dgm:cxn modelId="{92AE80D1-9EA5-4F5C-8645-5E3AD4735C72}" type="presParOf" srcId="{62CBAECD-3DFC-4046-A212-9089D9B2E7C1}" destId="{90FEFC55-B1CD-4222-986E-287D5D0209A7}" srcOrd="0" destOrd="0" presId="urn:microsoft.com/office/officeart/2005/8/layout/chevron2"/>
    <dgm:cxn modelId="{D0C15EF9-ED5F-4442-AE0A-9F4CB7B5FC8C}" type="presParOf" srcId="{62CBAECD-3DFC-4046-A212-9089D9B2E7C1}" destId="{6E57BA91-2A94-4C32-8686-3D8389780F3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831605-CC3F-4516-BDC7-6001ED56363B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AR"/>
        </a:p>
      </dgm:t>
    </dgm:pt>
    <dgm:pt modelId="{47682DE0-80C1-4E73-80CA-A5F0D32F1D31}">
      <dgm:prSet/>
      <dgm:spPr/>
      <dgm:t>
        <a:bodyPr/>
        <a:lstStyle/>
        <a:p>
          <a:pPr rtl="0"/>
          <a:r>
            <a:rPr lang="es-AR" b="0" dirty="0" smtClean="0"/>
            <a:t>Ejecución de muros de contención con tecnología de muro colado.</a:t>
          </a:r>
          <a:endParaRPr lang="es-AR" dirty="0"/>
        </a:p>
      </dgm:t>
    </dgm:pt>
    <dgm:pt modelId="{17514A9C-3E8F-432C-AAE7-7D43150514A6}" type="parTrans" cxnId="{CF6D1A81-0482-4257-9D02-A87A357DF6C3}">
      <dgm:prSet/>
      <dgm:spPr/>
      <dgm:t>
        <a:bodyPr/>
        <a:lstStyle/>
        <a:p>
          <a:endParaRPr lang="es-AR"/>
        </a:p>
      </dgm:t>
    </dgm:pt>
    <dgm:pt modelId="{4780E845-90AE-4AFD-8201-2C3E5D52C4BC}" type="sibTrans" cxnId="{CF6D1A81-0482-4257-9D02-A87A357DF6C3}">
      <dgm:prSet/>
      <dgm:spPr/>
      <dgm:t>
        <a:bodyPr/>
        <a:lstStyle/>
        <a:p>
          <a:endParaRPr lang="es-AR"/>
        </a:p>
      </dgm:t>
    </dgm:pt>
    <dgm:pt modelId="{8682E913-9671-4666-A72F-D4AAF3D2C667}" type="pres">
      <dgm:prSet presAssocID="{35831605-CC3F-4516-BDC7-6001ED5636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FDCCD932-9318-4217-9D6F-95CDC9378F03}" type="pres">
      <dgm:prSet presAssocID="{47682DE0-80C1-4E73-80CA-A5F0D32F1D31}" presName="parentText" presStyleLbl="node1" presStyleIdx="0" presStyleCnt="1" custLinFactY="-385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CF6D1A81-0482-4257-9D02-A87A357DF6C3}" srcId="{35831605-CC3F-4516-BDC7-6001ED56363B}" destId="{47682DE0-80C1-4E73-80CA-A5F0D32F1D31}" srcOrd="0" destOrd="0" parTransId="{17514A9C-3E8F-432C-AAE7-7D43150514A6}" sibTransId="{4780E845-90AE-4AFD-8201-2C3E5D52C4BC}"/>
    <dgm:cxn modelId="{5E780351-F99C-4853-A93C-E11CE9E2091A}" type="presOf" srcId="{35831605-CC3F-4516-BDC7-6001ED56363B}" destId="{8682E913-9671-4666-A72F-D4AAF3D2C667}" srcOrd="0" destOrd="0" presId="urn:microsoft.com/office/officeart/2005/8/layout/vList2"/>
    <dgm:cxn modelId="{7A8D6B41-7B07-4BA3-8E4C-BA384F1AA91E}" type="presOf" srcId="{47682DE0-80C1-4E73-80CA-A5F0D32F1D31}" destId="{FDCCD932-9318-4217-9D6F-95CDC9378F03}" srcOrd="0" destOrd="0" presId="urn:microsoft.com/office/officeart/2005/8/layout/vList2"/>
    <dgm:cxn modelId="{AA0BD19B-E40C-454D-8DCB-D14A4000FA27}" type="presParOf" srcId="{8682E913-9671-4666-A72F-D4AAF3D2C667}" destId="{FDCCD932-9318-4217-9D6F-95CDC9378F0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831605-CC3F-4516-BDC7-6001ED56363B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AR"/>
        </a:p>
      </dgm:t>
    </dgm:pt>
    <dgm:pt modelId="{47682DE0-80C1-4E73-80CA-A5F0D32F1D31}">
      <dgm:prSet/>
      <dgm:spPr/>
      <dgm:t>
        <a:bodyPr/>
        <a:lstStyle/>
        <a:p>
          <a:pPr rtl="0"/>
          <a:r>
            <a:rPr lang="es-AR" b="0" dirty="0" smtClean="0"/>
            <a:t>Ejecución de pilotes en puentes viales </a:t>
          </a:r>
          <a:r>
            <a:rPr lang="es-AR" b="0" dirty="0" smtClean="0"/>
            <a:t>que cruzan </a:t>
          </a:r>
          <a:r>
            <a:rPr lang="es-AR" b="0" dirty="0" smtClean="0"/>
            <a:t>el Paseo del Bajo.</a:t>
          </a:r>
          <a:endParaRPr lang="es-AR" dirty="0"/>
        </a:p>
      </dgm:t>
    </dgm:pt>
    <dgm:pt modelId="{17514A9C-3E8F-432C-AAE7-7D43150514A6}" type="parTrans" cxnId="{CF6D1A81-0482-4257-9D02-A87A357DF6C3}">
      <dgm:prSet/>
      <dgm:spPr/>
      <dgm:t>
        <a:bodyPr/>
        <a:lstStyle/>
        <a:p>
          <a:endParaRPr lang="es-AR"/>
        </a:p>
      </dgm:t>
    </dgm:pt>
    <dgm:pt modelId="{4780E845-90AE-4AFD-8201-2C3E5D52C4BC}" type="sibTrans" cxnId="{CF6D1A81-0482-4257-9D02-A87A357DF6C3}">
      <dgm:prSet/>
      <dgm:spPr/>
      <dgm:t>
        <a:bodyPr/>
        <a:lstStyle/>
        <a:p>
          <a:endParaRPr lang="es-AR"/>
        </a:p>
      </dgm:t>
    </dgm:pt>
    <dgm:pt modelId="{8682E913-9671-4666-A72F-D4AAF3D2C667}" type="pres">
      <dgm:prSet presAssocID="{35831605-CC3F-4516-BDC7-6001ED5636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FDCCD932-9318-4217-9D6F-95CDC9378F03}" type="pres">
      <dgm:prSet presAssocID="{47682DE0-80C1-4E73-80CA-A5F0D32F1D31}" presName="parentText" presStyleLbl="node1" presStyleIdx="0" presStyleCnt="1" custLinFactNeighborY="-7289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CF6D1A81-0482-4257-9D02-A87A357DF6C3}" srcId="{35831605-CC3F-4516-BDC7-6001ED56363B}" destId="{47682DE0-80C1-4E73-80CA-A5F0D32F1D31}" srcOrd="0" destOrd="0" parTransId="{17514A9C-3E8F-432C-AAE7-7D43150514A6}" sibTransId="{4780E845-90AE-4AFD-8201-2C3E5D52C4BC}"/>
    <dgm:cxn modelId="{EE2395FB-5B64-458C-B56B-9830D6CAD7C6}" type="presOf" srcId="{35831605-CC3F-4516-BDC7-6001ED56363B}" destId="{8682E913-9671-4666-A72F-D4AAF3D2C667}" srcOrd="0" destOrd="0" presId="urn:microsoft.com/office/officeart/2005/8/layout/vList2"/>
    <dgm:cxn modelId="{821A0808-A429-4FDF-96EF-A752CB3562D7}" type="presOf" srcId="{47682DE0-80C1-4E73-80CA-A5F0D32F1D31}" destId="{FDCCD932-9318-4217-9D6F-95CDC9378F03}" srcOrd="0" destOrd="0" presId="urn:microsoft.com/office/officeart/2005/8/layout/vList2"/>
    <dgm:cxn modelId="{DA5E71FE-6633-4667-A8FC-18241363EC48}" type="presParOf" srcId="{8682E913-9671-4666-A72F-D4AAF3D2C667}" destId="{FDCCD932-9318-4217-9D6F-95CDC9378F0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8FAC2F-4BCC-4DE0-BE1E-6E27A2EA9E94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/>
      <dgm:spPr/>
      <dgm:t>
        <a:bodyPr/>
        <a:lstStyle/>
        <a:p>
          <a:endParaRPr lang="es-AR"/>
        </a:p>
      </dgm:t>
    </dgm:pt>
    <dgm:pt modelId="{41465D70-AB82-43C3-90C7-1220E5319D43}">
      <dgm:prSet/>
      <dgm:spPr/>
      <dgm:t>
        <a:bodyPr/>
        <a:lstStyle/>
        <a:p>
          <a:pPr rtl="0"/>
          <a:r>
            <a:rPr lang="es-ES_tradnl" b="0" dirty="0" smtClean="0"/>
            <a:t>Pilotes - columna con un dintel en voladizo hacia ambos lado.</a:t>
          </a:r>
          <a:endParaRPr lang="es-AR" dirty="0"/>
        </a:p>
      </dgm:t>
    </dgm:pt>
    <dgm:pt modelId="{FE890738-1E32-4EA7-AB88-2F46B51D6D70}" type="parTrans" cxnId="{56ABC8D2-323C-4B60-BFA9-147E2E143696}">
      <dgm:prSet/>
      <dgm:spPr/>
      <dgm:t>
        <a:bodyPr/>
        <a:lstStyle/>
        <a:p>
          <a:endParaRPr lang="es-AR"/>
        </a:p>
      </dgm:t>
    </dgm:pt>
    <dgm:pt modelId="{9C494BAF-7EDC-4870-9DB8-DDD223563C55}" type="sibTrans" cxnId="{56ABC8D2-323C-4B60-BFA9-147E2E143696}">
      <dgm:prSet/>
      <dgm:spPr/>
      <dgm:t>
        <a:bodyPr/>
        <a:lstStyle/>
        <a:p>
          <a:endParaRPr lang="es-AR"/>
        </a:p>
      </dgm:t>
    </dgm:pt>
    <dgm:pt modelId="{1C1CBF67-AE60-4375-9651-A24AE505614B}">
      <dgm:prSet/>
      <dgm:spPr/>
      <dgm:t>
        <a:bodyPr/>
        <a:lstStyle/>
        <a:p>
          <a:pPr rtl="0"/>
          <a:r>
            <a:rPr lang="es-ES_tradnl" b="0" smtClean="0"/>
            <a:t>Se utilizan elementos prefabricados.</a:t>
          </a:r>
          <a:endParaRPr lang="es-AR"/>
        </a:p>
      </dgm:t>
    </dgm:pt>
    <dgm:pt modelId="{C42F5682-098D-4E53-9244-DE5ABD9E7721}" type="parTrans" cxnId="{F2C38CB6-BD9E-41ED-8B8C-2D9551BE45A1}">
      <dgm:prSet/>
      <dgm:spPr/>
      <dgm:t>
        <a:bodyPr/>
        <a:lstStyle/>
        <a:p>
          <a:endParaRPr lang="es-AR"/>
        </a:p>
      </dgm:t>
    </dgm:pt>
    <dgm:pt modelId="{D557C55A-5E82-4D83-AC09-E93FE52351D0}" type="sibTrans" cxnId="{F2C38CB6-BD9E-41ED-8B8C-2D9551BE45A1}">
      <dgm:prSet/>
      <dgm:spPr/>
      <dgm:t>
        <a:bodyPr/>
        <a:lstStyle/>
        <a:p>
          <a:endParaRPr lang="es-AR"/>
        </a:p>
      </dgm:t>
    </dgm:pt>
    <dgm:pt modelId="{ABA6D86C-43C4-4B83-8B2E-C2BA67A60C49}">
      <dgm:prSet/>
      <dgm:spPr/>
      <dgm:t>
        <a:bodyPr/>
        <a:lstStyle/>
        <a:p>
          <a:pPr rtl="0"/>
          <a:r>
            <a:rPr lang="es-ES_tradnl" b="0" dirty="0" smtClean="0"/>
            <a:t>El viaducto Norte se complementará con la disposición de una nueva vialidad urbana. </a:t>
          </a:r>
          <a:endParaRPr lang="es-AR" dirty="0"/>
        </a:p>
      </dgm:t>
    </dgm:pt>
    <dgm:pt modelId="{2BFB75DD-FF94-48E6-B614-03B4A63CE852}" type="parTrans" cxnId="{5BBDF88E-DC29-46BE-883B-504FF769AE37}">
      <dgm:prSet/>
      <dgm:spPr/>
      <dgm:t>
        <a:bodyPr/>
        <a:lstStyle/>
        <a:p>
          <a:endParaRPr lang="es-AR"/>
        </a:p>
      </dgm:t>
    </dgm:pt>
    <dgm:pt modelId="{90D8D145-2413-470C-88B5-F941C65CEA09}" type="sibTrans" cxnId="{5BBDF88E-DC29-46BE-883B-504FF769AE37}">
      <dgm:prSet/>
      <dgm:spPr/>
      <dgm:t>
        <a:bodyPr/>
        <a:lstStyle/>
        <a:p>
          <a:endParaRPr lang="es-AR"/>
        </a:p>
      </dgm:t>
    </dgm:pt>
    <dgm:pt modelId="{E8DE1B57-C623-40F7-A665-286D57949535}" type="pres">
      <dgm:prSet presAssocID="{208FAC2F-4BCC-4DE0-BE1E-6E27A2EA9E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69A7B0C0-2210-407C-80E4-732FBD6C40B4}" type="pres">
      <dgm:prSet presAssocID="{41465D70-AB82-43C3-90C7-1220E5319D43}" presName="parentText" presStyleLbl="node1" presStyleIdx="0" presStyleCnt="3" custLinFactY="-264189" custLinFactNeighborX="1723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3408CF9-367F-4F0E-A606-24C52D6BBEE2}" type="pres">
      <dgm:prSet presAssocID="{9C494BAF-7EDC-4870-9DB8-DDD223563C55}" presName="spacer" presStyleCnt="0"/>
      <dgm:spPr/>
    </dgm:pt>
    <dgm:pt modelId="{60345777-CD97-48AC-B5D8-A9281B9BB28B}" type="pres">
      <dgm:prSet presAssocID="{1C1CBF67-AE60-4375-9651-A24AE505614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366F512-1A7F-4C12-BFC6-52D382F50E2B}" type="pres">
      <dgm:prSet presAssocID="{D557C55A-5E82-4D83-AC09-E93FE52351D0}" presName="spacer" presStyleCnt="0"/>
      <dgm:spPr/>
    </dgm:pt>
    <dgm:pt modelId="{7E1B3132-4E9F-44E6-A4D6-109302C72C5D}" type="pres">
      <dgm:prSet presAssocID="{ABA6D86C-43C4-4B83-8B2E-C2BA67A60C49}" presName="parentText" presStyleLbl="node1" presStyleIdx="2" presStyleCnt="3" custLinFactNeighborY="36158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F2C38CB6-BD9E-41ED-8B8C-2D9551BE45A1}" srcId="{208FAC2F-4BCC-4DE0-BE1E-6E27A2EA9E94}" destId="{1C1CBF67-AE60-4375-9651-A24AE505614B}" srcOrd="1" destOrd="0" parTransId="{C42F5682-098D-4E53-9244-DE5ABD9E7721}" sibTransId="{D557C55A-5E82-4D83-AC09-E93FE52351D0}"/>
    <dgm:cxn modelId="{C4AA9EAA-87CF-43CD-82FF-3465BB099D39}" type="presOf" srcId="{1C1CBF67-AE60-4375-9651-A24AE505614B}" destId="{60345777-CD97-48AC-B5D8-A9281B9BB28B}" srcOrd="0" destOrd="0" presId="urn:microsoft.com/office/officeart/2005/8/layout/vList2"/>
    <dgm:cxn modelId="{56ABC8D2-323C-4B60-BFA9-147E2E143696}" srcId="{208FAC2F-4BCC-4DE0-BE1E-6E27A2EA9E94}" destId="{41465D70-AB82-43C3-90C7-1220E5319D43}" srcOrd="0" destOrd="0" parTransId="{FE890738-1E32-4EA7-AB88-2F46B51D6D70}" sibTransId="{9C494BAF-7EDC-4870-9DB8-DDD223563C55}"/>
    <dgm:cxn modelId="{A98FB608-C6F4-402C-9462-AD69CFE51335}" type="presOf" srcId="{208FAC2F-4BCC-4DE0-BE1E-6E27A2EA9E94}" destId="{E8DE1B57-C623-40F7-A665-286D57949535}" srcOrd="0" destOrd="0" presId="urn:microsoft.com/office/officeart/2005/8/layout/vList2"/>
    <dgm:cxn modelId="{7C0088A6-A17B-4878-9894-C92218BCC664}" type="presOf" srcId="{41465D70-AB82-43C3-90C7-1220E5319D43}" destId="{69A7B0C0-2210-407C-80E4-732FBD6C40B4}" srcOrd="0" destOrd="0" presId="urn:microsoft.com/office/officeart/2005/8/layout/vList2"/>
    <dgm:cxn modelId="{5BBDF88E-DC29-46BE-883B-504FF769AE37}" srcId="{208FAC2F-4BCC-4DE0-BE1E-6E27A2EA9E94}" destId="{ABA6D86C-43C4-4B83-8B2E-C2BA67A60C49}" srcOrd="2" destOrd="0" parTransId="{2BFB75DD-FF94-48E6-B614-03B4A63CE852}" sibTransId="{90D8D145-2413-470C-88B5-F941C65CEA09}"/>
    <dgm:cxn modelId="{829315EE-9D19-4E22-9969-D7D421989307}" type="presOf" srcId="{ABA6D86C-43C4-4B83-8B2E-C2BA67A60C49}" destId="{7E1B3132-4E9F-44E6-A4D6-109302C72C5D}" srcOrd="0" destOrd="0" presId="urn:microsoft.com/office/officeart/2005/8/layout/vList2"/>
    <dgm:cxn modelId="{A8EDDD1B-A2D7-4046-B556-B6D892A6FFFA}" type="presParOf" srcId="{E8DE1B57-C623-40F7-A665-286D57949535}" destId="{69A7B0C0-2210-407C-80E4-732FBD6C40B4}" srcOrd="0" destOrd="0" presId="urn:microsoft.com/office/officeart/2005/8/layout/vList2"/>
    <dgm:cxn modelId="{CBCAD4CF-5894-49EB-A0BD-3ED48A37E8A9}" type="presParOf" srcId="{E8DE1B57-C623-40F7-A665-286D57949535}" destId="{B3408CF9-367F-4F0E-A606-24C52D6BBEE2}" srcOrd="1" destOrd="0" presId="urn:microsoft.com/office/officeart/2005/8/layout/vList2"/>
    <dgm:cxn modelId="{607C3018-B9CD-4F75-BEAA-DBB996D88E27}" type="presParOf" srcId="{E8DE1B57-C623-40F7-A665-286D57949535}" destId="{60345777-CD97-48AC-B5D8-A9281B9BB28B}" srcOrd="2" destOrd="0" presId="urn:microsoft.com/office/officeart/2005/8/layout/vList2"/>
    <dgm:cxn modelId="{577549E4-7CF5-4913-B04B-D17EC23369D5}" type="presParOf" srcId="{E8DE1B57-C623-40F7-A665-286D57949535}" destId="{6366F512-1A7F-4C12-BFC6-52D382F50E2B}" srcOrd="3" destOrd="0" presId="urn:microsoft.com/office/officeart/2005/8/layout/vList2"/>
    <dgm:cxn modelId="{270FB2B8-BCD7-48A3-A8F2-C0AD48C05B0C}" type="presParOf" srcId="{E8DE1B57-C623-40F7-A665-286D57949535}" destId="{7E1B3132-4E9F-44E6-A4D6-109302C72C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BD232-C8CA-4D5B-B33F-2E51EDD777E7}">
      <dsp:nvSpPr>
        <dsp:cNvPr id="0" name=""/>
        <dsp:cNvSpPr/>
      </dsp:nvSpPr>
      <dsp:spPr>
        <a:xfrm>
          <a:off x="0" y="277450"/>
          <a:ext cx="8925552" cy="37529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400" b="0" kern="1200" dirty="0" smtClean="0"/>
            <a:t>La traza del Paseo del Bajo comenzará al sur de la Ciudad, en el </a:t>
          </a:r>
          <a:r>
            <a:rPr lang="es-AR" sz="1400" b="1" kern="1200" dirty="0" smtClean="0"/>
            <a:t>empalme con las Autopista 25 de Mayo y Ricardo Balbín </a:t>
          </a:r>
          <a:r>
            <a:rPr lang="es-AR" sz="1400" b="0" kern="1200" dirty="0" smtClean="0"/>
            <a:t>(Bs.As. - La Plata), desde donde partirán ramas de vinculación que se construirán con la tipología de viaductos.</a:t>
          </a:r>
          <a:endParaRPr lang="es-AR" sz="1400" kern="1200" dirty="0"/>
        </a:p>
      </dsp:txBody>
      <dsp:txXfrm>
        <a:off x="18320" y="295770"/>
        <a:ext cx="8888912" cy="338654"/>
      </dsp:txXfrm>
    </dsp:sp>
    <dsp:sp modelId="{D0C00D32-50F1-43E5-81AA-B9D22D47607F}">
      <dsp:nvSpPr>
        <dsp:cNvPr id="0" name=""/>
        <dsp:cNvSpPr/>
      </dsp:nvSpPr>
      <dsp:spPr>
        <a:xfrm>
          <a:off x="0" y="842985"/>
          <a:ext cx="8925552" cy="4914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400" b="0" kern="1200" dirty="0" smtClean="0"/>
            <a:t>A continuación, la traza comenzará a descender para transformarse en una trinchera </a:t>
          </a:r>
          <a:r>
            <a:rPr lang="es-AR" sz="1400" b="0" kern="1200" dirty="0" err="1" smtClean="0"/>
            <a:t>semi</a:t>
          </a:r>
          <a:r>
            <a:rPr lang="es-AR" sz="1400" b="0" kern="1200" dirty="0" smtClean="0"/>
            <a:t>-cubierta, que se dispondrá </a:t>
          </a:r>
          <a:r>
            <a:rPr lang="es-AR" sz="1400" b="1" kern="1200" dirty="0" smtClean="0"/>
            <a:t>entre las Av. A. </a:t>
          </a:r>
          <a:r>
            <a:rPr lang="es-AR" sz="1400" b="1" kern="1200" dirty="0" err="1" smtClean="0"/>
            <a:t>Moreau</a:t>
          </a:r>
          <a:r>
            <a:rPr lang="es-AR" sz="1400" b="1" kern="1200" dirty="0" smtClean="0"/>
            <a:t> de Justo y Huergo / Madero</a:t>
          </a:r>
          <a:r>
            <a:rPr lang="es-AR" sz="1400" b="0" kern="1200" dirty="0" smtClean="0"/>
            <a:t>, hasta la Av. Córdoba, continuado luego por la  </a:t>
          </a:r>
          <a:r>
            <a:rPr lang="es-AR" sz="1400" b="1" kern="1200" dirty="0" smtClean="0"/>
            <a:t>Av. Antártida Argentina</a:t>
          </a:r>
          <a:r>
            <a:rPr lang="es-AR" sz="1400" b="0" kern="1200" dirty="0" smtClean="0"/>
            <a:t>.  </a:t>
          </a:r>
          <a:endParaRPr lang="es-AR" sz="1400" kern="1200" dirty="0"/>
        </a:p>
      </dsp:txBody>
      <dsp:txXfrm>
        <a:off x="23990" y="866975"/>
        <a:ext cx="8877572" cy="443460"/>
      </dsp:txXfrm>
    </dsp:sp>
    <dsp:sp modelId="{56D7F8FE-4066-4579-8B23-B6FC4E80DC2B}">
      <dsp:nvSpPr>
        <dsp:cNvPr id="0" name=""/>
        <dsp:cNvSpPr/>
      </dsp:nvSpPr>
      <dsp:spPr>
        <a:xfrm>
          <a:off x="0" y="1561231"/>
          <a:ext cx="8925552" cy="48028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400" b="0" kern="1200" dirty="0" smtClean="0"/>
            <a:t>Luego  de un </a:t>
          </a:r>
          <a:r>
            <a:rPr lang="es-AR" sz="1400" b="1" kern="1200" dirty="0" smtClean="0"/>
            <a:t>sector a nivel de intercambio con la Terminal de Ómnibus de Retiro</a:t>
          </a:r>
          <a:r>
            <a:rPr lang="es-AR" sz="1400" b="0" kern="1200" dirty="0" smtClean="0"/>
            <a:t>, continuará en un viaducto elevado sobre la </a:t>
          </a:r>
          <a:r>
            <a:rPr lang="es-AR" sz="1400" b="1" kern="1200" dirty="0" smtClean="0"/>
            <a:t>Av. R. Castillo</a:t>
          </a:r>
          <a:r>
            <a:rPr lang="es-AR" sz="1400" b="0" kern="1200" dirty="0" smtClean="0"/>
            <a:t>, hasta su </a:t>
          </a:r>
          <a:r>
            <a:rPr lang="es-AR" sz="1400" b="1" kern="1200" dirty="0" smtClean="0"/>
            <a:t>empalme Norte con el Puerto Buenos Aires y la AU Illia. </a:t>
          </a:r>
          <a:endParaRPr lang="es-AR" sz="1400" kern="1200" dirty="0"/>
        </a:p>
      </dsp:txBody>
      <dsp:txXfrm>
        <a:off x="23445" y="1584676"/>
        <a:ext cx="8878662" cy="433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B9441-B61F-4501-A601-E1B7E5583B7C}">
      <dsp:nvSpPr>
        <dsp:cNvPr id="0" name=""/>
        <dsp:cNvSpPr/>
      </dsp:nvSpPr>
      <dsp:spPr>
        <a:xfrm rot="5400000">
          <a:off x="-128096" y="129916"/>
          <a:ext cx="853979" cy="59778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b="1" kern="1200" dirty="0" smtClean="0"/>
            <a:t>3D</a:t>
          </a:r>
          <a:endParaRPr lang="es-AR" sz="2400" b="1" kern="1200" dirty="0"/>
        </a:p>
      </dsp:txBody>
      <dsp:txXfrm rot="-5400000">
        <a:off x="2" y="300712"/>
        <a:ext cx="597785" cy="256194"/>
      </dsp:txXfrm>
    </dsp:sp>
    <dsp:sp modelId="{428AF6A1-70D2-4E32-B82F-F7DBF144693A}">
      <dsp:nvSpPr>
        <dsp:cNvPr id="0" name=""/>
        <dsp:cNvSpPr/>
      </dsp:nvSpPr>
      <dsp:spPr>
        <a:xfrm rot="5400000">
          <a:off x="1463442" y="-865656"/>
          <a:ext cx="555378" cy="2286691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400" kern="1200" dirty="0" smtClean="0"/>
            <a:t>Modelado.</a:t>
          </a:r>
          <a:endParaRPr lang="es-AR" sz="2400" kern="1200" dirty="0"/>
        </a:p>
      </dsp:txBody>
      <dsp:txXfrm rot="-5400000">
        <a:off x="597786" y="27111"/>
        <a:ext cx="2259580" cy="501156"/>
      </dsp:txXfrm>
    </dsp:sp>
    <dsp:sp modelId="{7C83BDE2-C360-4814-9128-A800AB9CEAC6}">
      <dsp:nvSpPr>
        <dsp:cNvPr id="0" name=""/>
        <dsp:cNvSpPr/>
      </dsp:nvSpPr>
      <dsp:spPr>
        <a:xfrm rot="5400000">
          <a:off x="-128096" y="769885"/>
          <a:ext cx="853979" cy="59778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b="1" kern="1200" dirty="0" smtClean="0"/>
            <a:t>4D</a:t>
          </a:r>
          <a:endParaRPr lang="es-AR" sz="2400" b="1" kern="1200" dirty="0"/>
        </a:p>
      </dsp:txBody>
      <dsp:txXfrm rot="-5400000">
        <a:off x="2" y="940681"/>
        <a:ext cx="597785" cy="256194"/>
      </dsp:txXfrm>
    </dsp:sp>
    <dsp:sp modelId="{4EBD766E-1C67-4096-AE7B-DA964BA47AC0}">
      <dsp:nvSpPr>
        <dsp:cNvPr id="0" name=""/>
        <dsp:cNvSpPr/>
      </dsp:nvSpPr>
      <dsp:spPr>
        <a:xfrm rot="5400000">
          <a:off x="1463587" y="-224013"/>
          <a:ext cx="555086" cy="2286691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400" kern="1200" dirty="0" smtClean="0"/>
            <a:t>Planificación.</a:t>
          </a:r>
          <a:endParaRPr lang="es-AR" sz="2400" kern="1200" dirty="0"/>
        </a:p>
      </dsp:txBody>
      <dsp:txXfrm rot="-5400000">
        <a:off x="597785" y="668886"/>
        <a:ext cx="2259594" cy="500892"/>
      </dsp:txXfrm>
    </dsp:sp>
    <dsp:sp modelId="{90FEFC55-B1CD-4222-986E-287D5D0209A7}">
      <dsp:nvSpPr>
        <dsp:cNvPr id="0" name=""/>
        <dsp:cNvSpPr/>
      </dsp:nvSpPr>
      <dsp:spPr>
        <a:xfrm rot="5400000">
          <a:off x="-128096" y="1409854"/>
          <a:ext cx="853979" cy="59778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b="1" kern="1200" dirty="0" smtClean="0"/>
            <a:t>5D</a:t>
          </a:r>
          <a:endParaRPr lang="es-AR" sz="2400" b="1" kern="1200" dirty="0"/>
        </a:p>
      </dsp:txBody>
      <dsp:txXfrm rot="-5400000">
        <a:off x="2" y="1580650"/>
        <a:ext cx="597785" cy="256194"/>
      </dsp:txXfrm>
    </dsp:sp>
    <dsp:sp modelId="{6E57BA91-2A94-4C32-8686-3D8389780F3C}">
      <dsp:nvSpPr>
        <dsp:cNvPr id="0" name=""/>
        <dsp:cNvSpPr/>
      </dsp:nvSpPr>
      <dsp:spPr>
        <a:xfrm rot="5400000">
          <a:off x="1463587" y="507022"/>
          <a:ext cx="555086" cy="2286691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AR" sz="2400" kern="1200" dirty="0" smtClean="0"/>
            <a:t>Costos. </a:t>
          </a:r>
          <a:endParaRPr lang="es-AR" sz="2400" kern="1200" dirty="0"/>
        </a:p>
      </dsp:txBody>
      <dsp:txXfrm rot="-5400000">
        <a:off x="597785" y="1399922"/>
        <a:ext cx="2259594" cy="5008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CD932-9318-4217-9D6F-95CDC9378F03}">
      <dsp:nvSpPr>
        <dsp:cNvPr id="0" name=""/>
        <dsp:cNvSpPr/>
      </dsp:nvSpPr>
      <dsp:spPr>
        <a:xfrm>
          <a:off x="0" y="0"/>
          <a:ext cx="3742697" cy="131975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b="0" kern="1200" dirty="0" smtClean="0"/>
            <a:t>Ejecución de muros de contención con tecnología de muro colado.</a:t>
          </a:r>
          <a:endParaRPr lang="es-AR" sz="2400" kern="1200" dirty="0"/>
        </a:p>
      </dsp:txBody>
      <dsp:txXfrm>
        <a:off x="64425" y="64425"/>
        <a:ext cx="3613847" cy="11909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CD932-9318-4217-9D6F-95CDC9378F03}">
      <dsp:nvSpPr>
        <dsp:cNvPr id="0" name=""/>
        <dsp:cNvSpPr/>
      </dsp:nvSpPr>
      <dsp:spPr>
        <a:xfrm>
          <a:off x="0" y="0"/>
          <a:ext cx="3528391" cy="131975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400" b="0" kern="1200" dirty="0" smtClean="0"/>
            <a:t>Ejecución de pilotes en puentes viales </a:t>
          </a:r>
          <a:r>
            <a:rPr lang="es-AR" sz="2400" b="0" kern="1200" dirty="0" smtClean="0"/>
            <a:t>que cruzan </a:t>
          </a:r>
          <a:r>
            <a:rPr lang="es-AR" sz="2400" b="0" kern="1200" dirty="0" smtClean="0"/>
            <a:t>el Paseo del Bajo.</a:t>
          </a:r>
          <a:endParaRPr lang="es-AR" sz="2400" kern="1200" dirty="0"/>
        </a:p>
      </dsp:txBody>
      <dsp:txXfrm>
        <a:off x="64425" y="64425"/>
        <a:ext cx="3399541" cy="11909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7B0C0-2210-407C-80E4-732FBD6C40B4}">
      <dsp:nvSpPr>
        <dsp:cNvPr id="0" name=""/>
        <dsp:cNvSpPr/>
      </dsp:nvSpPr>
      <dsp:spPr>
        <a:xfrm>
          <a:off x="0" y="0"/>
          <a:ext cx="4179675" cy="6762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b="0" kern="1200" dirty="0" smtClean="0"/>
            <a:t>Pilotes - columna con un dintel en voladizo hacia ambos lado.</a:t>
          </a:r>
          <a:endParaRPr lang="es-AR" sz="1700" kern="1200" dirty="0"/>
        </a:p>
      </dsp:txBody>
      <dsp:txXfrm>
        <a:off x="33012" y="33012"/>
        <a:ext cx="4113651" cy="610236"/>
      </dsp:txXfrm>
    </dsp:sp>
    <dsp:sp modelId="{60345777-CD97-48AC-B5D8-A9281B9BB28B}">
      <dsp:nvSpPr>
        <dsp:cNvPr id="0" name=""/>
        <dsp:cNvSpPr/>
      </dsp:nvSpPr>
      <dsp:spPr>
        <a:xfrm>
          <a:off x="0" y="732419"/>
          <a:ext cx="4179675" cy="6762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b="0" kern="1200" smtClean="0"/>
            <a:t>Se utilizan elementos prefabricados.</a:t>
          </a:r>
          <a:endParaRPr lang="es-AR" sz="1700" kern="1200"/>
        </a:p>
      </dsp:txBody>
      <dsp:txXfrm>
        <a:off x="33012" y="765431"/>
        <a:ext cx="4113651" cy="610236"/>
      </dsp:txXfrm>
    </dsp:sp>
    <dsp:sp modelId="{7E1B3132-4E9F-44E6-A4D6-109302C72C5D}">
      <dsp:nvSpPr>
        <dsp:cNvPr id="0" name=""/>
        <dsp:cNvSpPr/>
      </dsp:nvSpPr>
      <dsp:spPr>
        <a:xfrm>
          <a:off x="0" y="1464838"/>
          <a:ext cx="4179675" cy="6762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b="0" kern="1200" dirty="0" smtClean="0"/>
            <a:t>El viaducto Norte se complementará con la disposición de una nueva vialidad urbana. </a:t>
          </a:r>
          <a:endParaRPr lang="es-AR" sz="1700" kern="1200" dirty="0"/>
        </a:p>
      </dsp:txBody>
      <dsp:txXfrm>
        <a:off x="33012" y="1497850"/>
        <a:ext cx="4113651" cy="610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71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55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553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55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Y:\Compartido\Diseño\ACTUALES\2017\Ausa\Fee MVV\06 Template PPT\Links\Imagen_0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8 Conector recto"/>
          <p:cNvCxnSpPr/>
          <p:nvPr userDrawn="1"/>
        </p:nvCxnSpPr>
        <p:spPr>
          <a:xfrm>
            <a:off x="940439" y="5803615"/>
            <a:ext cx="30728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1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6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6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6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2.xml"/><Relationship Id="rId2" Type="http://schemas.openxmlformats.org/officeDocument/2006/relationships/hyperlink" Target="AUSA-%20BIM%20PaseoDelBajo-5D-%20Viaducto%20Sur%20-%20OK%20-%200706.avi" TargetMode="Externa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5.png"/><Relationship Id="rId9" Type="http://schemas.microsoft.com/office/2007/relationships/diagramDrawing" Target="../diagrams/drawin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16-0383-PDB-Paseo%20del%20Bajo-Trinchera-Chile-Independencia-Rev2.mp4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Video%20Final%20con%20sobreimpresos.mp4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PDB%20ONLINE%2020161103.mp4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bighead3\Desktop\caf\capture-103.avi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720408" y="908720"/>
            <a:ext cx="6587896" cy="3570645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6700"/>
              </a:lnSpc>
            </a:pPr>
            <a:r>
              <a:rPr lang="es-AR" sz="6500" b="1" dirty="0" smtClean="0">
                <a:solidFill>
                  <a:srgbClr val="373636"/>
                </a:solidFill>
                <a:latin typeface="The Sans" pitchFamily="2" charset="0"/>
              </a:rPr>
              <a:t>VER PARA CREER</a:t>
            </a:r>
            <a:br>
              <a:rPr lang="es-AR" sz="6500" b="1" dirty="0" smtClean="0">
                <a:solidFill>
                  <a:srgbClr val="373636"/>
                </a:solidFill>
                <a:latin typeface="The Sans" pitchFamily="2" charset="0"/>
              </a:rPr>
            </a:br>
            <a:r>
              <a:rPr lang="es-AR" sz="6500" b="1" dirty="0" smtClean="0">
                <a:solidFill>
                  <a:srgbClr val="373636"/>
                </a:solidFill>
                <a:latin typeface="The Sans" pitchFamily="2" charset="0"/>
              </a:rPr>
              <a:t>Octubre de 2017</a:t>
            </a:r>
            <a:endParaRPr lang="es-AR" sz="6500" b="1" dirty="0">
              <a:solidFill>
                <a:srgbClr val="373636"/>
              </a:solidFill>
              <a:latin typeface="The Sans" pitchFamily="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27584" y="5877272"/>
            <a:ext cx="129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 smtClean="0">
                <a:solidFill>
                  <a:srgbClr val="373636"/>
                </a:solidFill>
                <a:latin typeface="The Sans" pitchFamily="2" charset="0"/>
              </a:rPr>
              <a:t>JUNIO 2017</a:t>
            </a:r>
            <a:endParaRPr lang="es-AR" b="1" dirty="0">
              <a:latin typeface="Th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0" y="638801"/>
            <a:ext cx="5148064" cy="485943"/>
          </a:xfrm>
          <a:prstGeom prst="rect">
            <a:avLst/>
          </a:prstGeom>
        </p:spPr>
        <p:txBody>
          <a:bodyPr lIns="68918" tIns="34459" rIns="68918" bIns="3445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s-ES" sz="2300" dirty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Uso de Metodología BIM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por primera vez en Argentina</a:t>
            </a:r>
            <a:endParaRPr lang="es-ES" sz="2300" dirty="0">
              <a:solidFill>
                <a:srgbClr val="6F6F6E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13776" r="2417" b="14667"/>
          <a:stretch/>
        </p:blipFill>
        <p:spPr bwMode="auto">
          <a:xfrm>
            <a:off x="323528" y="2545992"/>
            <a:ext cx="7992888" cy="333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170342041"/>
              </p:ext>
            </p:extLst>
          </p:nvPr>
        </p:nvGraphicFramePr>
        <p:xfrm>
          <a:off x="5364088" y="548680"/>
          <a:ext cx="2884477" cy="2137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9312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0" y="404664"/>
            <a:ext cx="9144000" cy="485943"/>
          </a:xfrm>
          <a:prstGeom prst="rect">
            <a:avLst/>
          </a:prstGeom>
        </p:spPr>
        <p:txBody>
          <a:bodyPr lIns="68918" tIns="34459" rIns="68918" bIns="3445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s-ES" sz="2300" dirty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Características trinchera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55556" r="20662" b="13595"/>
          <a:stretch/>
        </p:blipFill>
        <p:spPr bwMode="auto">
          <a:xfrm>
            <a:off x="2" y="3545778"/>
            <a:ext cx="9143998" cy="235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"/>
          <a:stretch/>
        </p:blipFill>
        <p:spPr bwMode="auto">
          <a:xfrm>
            <a:off x="4787968" y="800304"/>
            <a:ext cx="4165601" cy="265298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47" y="797035"/>
            <a:ext cx="4264337" cy="224697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Forma libre"/>
          <p:cNvSpPr/>
          <p:nvPr/>
        </p:nvSpPr>
        <p:spPr>
          <a:xfrm>
            <a:off x="1115616" y="2017891"/>
            <a:ext cx="2448272" cy="810090"/>
          </a:xfrm>
          <a:custGeom>
            <a:avLst/>
            <a:gdLst>
              <a:gd name="connsiteX0" fmla="*/ 0 w 1905000"/>
              <a:gd name="connsiteY0" fmla="*/ 371475 h 838200"/>
              <a:gd name="connsiteX1" fmla="*/ 1095375 w 1905000"/>
              <a:gd name="connsiteY1" fmla="*/ 238125 h 838200"/>
              <a:gd name="connsiteX2" fmla="*/ 1752600 w 1905000"/>
              <a:gd name="connsiteY2" fmla="*/ 0 h 838200"/>
              <a:gd name="connsiteX3" fmla="*/ 1905000 w 1905000"/>
              <a:gd name="connsiteY3" fmla="*/ 495300 h 838200"/>
              <a:gd name="connsiteX4" fmla="*/ 1000125 w 1905000"/>
              <a:gd name="connsiteY4" fmla="*/ 704850 h 838200"/>
              <a:gd name="connsiteX5" fmla="*/ 47625 w 1905000"/>
              <a:gd name="connsiteY5" fmla="*/ 838200 h 838200"/>
              <a:gd name="connsiteX6" fmla="*/ 0 w 1905000"/>
              <a:gd name="connsiteY6" fmla="*/ 371475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0" h="838200">
                <a:moveTo>
                  <a:pt x="0" y="371475"/>
                </a:moveTo>
                <a:lnTo>
                  <a:pt x="1095375" y="238125"/>
                </a:lnTo>
                <a:lnTo>
                  <a:pt x="1752600" y="0"/>
                </a:lnTo>
                <a:lnTo>
                  <a:pt x="1905000" y="495300"/>
                </a:lnTo>
                <a:lnTo>
                  <a:pt x="1000125" y="704850"/>
                </a:lnTo>
                <a:lnTo>
                  <a:pt x="47625" y="838200"/>
                </a:lnTo>
                <a:lnTo>
                  <a:pt x="0" y="371475"/>
                </a:lnTo>
                <a:close/>
              </a:path>
            </a:pathLst>
          </a:cu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918" tIns="34459" rIns="68918" bIns="34459" rtlCol="0" anchor="ctr"/>
          <a:lstStyle/>
          <a:p>
            <a:pPr algn="ctr"/>
            <a:endParaRPr lang="es-AR"/>
          </a:p>
        </p:txBody>
      </p:sp>
      <p:sp>
        <p:nvSpPr>
          <p:cNvPr id="7" name="6 CuadroTexto"/>
          <p:cNvSpPr txBox="1"/>
          <p:nvPr/>
        </p:nvSpPr>
        <p:spPr>
          <a:xfrm>
            <a:off x="3134944" y="5109472"/>
            <a:ext cx="979634" cy="715922"/>
          </a:xfrm>
          <a:prstGeom prst="rect">
            <a:avLst/>
          </a:prstGeom>
          <a:solidFill>
            <a:srgbClr val="FECD09"/>
          </a:solidFill>
          <a:ln w="28575">
            <a:solidFill>
              <a:srgbClr val="006600"/>
            </a:solidFill>
          </a:ln>
        </p:spPr>
        <p:txBody>
          <a:bodyPr wrap="square" lIns="68918" tIns="34459" rIns="68918" bIns="34459" rtlCol="0">
            <a:spAutoFit/>
          </a:bodyPr>
          <a:lstStyle>
            <a:defPPr>
              <a:defRPr lang="es-ES"/>
            </a:defPPr>
            <a:lvl1pPr algn="ctr">
              <a:defRPr sz="1000" b="1">
                <a:solidFill>
                  <a:srgbClr val="006600"/>
                </a:solidFill>
              </a:defRPr>
            </a:lvl1pPr>
          </a:lstStyle>
          <a:p>
            <a:r>
              <a:rPr lang="es-MX" sz="1200" dirty="0">
                <a:solidFill>
                  <a:schemeClr val="tx1"/>
                </a:solidFill>
              </a:rPr>
              <a:t>Gálibo Vertical</a:t>
            </a:r>
          </a:p>
          <a:p>
            <a:r>
              <a:rPr lang="es-MX" sz="1800" dirty="0"/>
              <a:t>5,10 m</a:t>
            </a:r>
            <a:endParaRPr lang="es-AR" sz="1800" dirty="0"/>
          </a:p>
        </p:txBody>
      </p:sp>
    </p:spTree>
    <p:extLst>
      <p:ext uri="{BB962C8B-B14F-4D97-AF65-F5344CB8AC3E}">
        <p14:creationId xmlns:p14="http://schemas.microsoft.com/office/powerpoint/2010/main" val="338456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312830127"/>
              </p:ext>
            </p:extLst>
          </p:nvPr>
        </p:nvGraphicFramePr>
        <p:xfrm>
          <a:off x="109223" y="1124744"/>
          <a:ext cx="3742697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0" y="476672"/>
            <a:ext cx="9144000" cy="485943"/>
          </a:xfrm>
          <a:prstGeom prst="rect">
            <a:avLst/>
          </a:prstGeom>
        </p:spPr>
        <p:txBody>
          <a:bodyPr lIns="68918" tIns="34459" rIns="68918" bIns="3445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s-ES" sz="2300" dirty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Características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trinchera – Muro Colado</a:t>
            </a:r>
            <a:endParaRPr lang="es-ES" sz="2300" dirty="0">
              <a:solidFill>
                <a:srgbClr val="6F6F6E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r="7917"/>
          <a:stretch/>
        </p:blipFill>
        <p:spPr bwMode="auto">
          <a:xfrm>
            <a:off x="91960" y="2780928"/>
            <a:ext cx="5757592" cy="381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3" r="16873"/>
          <a:stretch/>
        </p:blipFill>
        <p:spPr bwMode="auto">
          <a:xfrm>
            <a:off x="5940152" y="1329444"/>
            <a:ext cx="3035612" cy="436329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5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" y="3789040"/>
            <a:ext cx="4556346" cy="298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64704"/>
            <a:ext cx="5420506" cy="318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" r="8000"/>
          <a:stretch/>
        </p:blipFill>
        <p:spPr bwMode="auto">
          <a:xfrm>
            <a:off x="4710200" y="3907835"/>
            <a:ext cx="4284013" cy="286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26"/>
          <p:cNvSpPr txBox="1">
            <a:spLocks noChangeArrowheads="1"/>
          </p:cNvSpPr>
          <p:nvPr/>
        </p:nvSpPr>
        <p:spPr>
          <a:xfrm>
            <a:off x="0" y="476672"/>
            <a:ext cx="9144000" cy="485943"/>
          </a:xfrm>
          <a:prstGeom prst="rect">
            <a:avLst/>
          </a:prstGeom>
        </p:spPr>
        <p:txBody>
          <a:bodyPr lIns="68918" tIns="34459" rIns="68918" bIns="3445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s-ES" sz="2300" dirty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Características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trinchera –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Pilotaje</a:t>
            </a:r>
            <a:endParaRPr lang="es-ES" sz="2300" dirty="0">
              <a:solidFill>
                <a:srgbClr val="6F6F6E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796964994"/>
              </p:ext>
            </p:extLst>
          </p:nvPr>
        </p:nvGraphicFramePr>
        <p:xfrm>
          <a:off x="107505" y="1484784"/>
          <a:ext cx="3528391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2620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grandinetti\Documents\Informes - Gacetillas\AUSA\Ribereña\2016\Renders y Maqueta\Renders\Zona Puerto Madero Definitivos\P010-AXO-02.jp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-1599" b="3872"/>
          <a:stretch/>
        </p:blipFill>
        <p:spPr bwMode="auto">
          <a:xfrm>
            <a:off x="-491439" y="854760"/>
            <a:ext cx="10126878" cy="504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0" y="476672"/>
            <a:ext cx="9144000" cy="485943"/>
          </a:xfrm>
          <a:prstGeom prst="rect">
            <a:avLst/>
          </a:prstGeom>
        </p:spPr>
        <p:txBody>
          <a:bodyPr lIns="68918" tIns="34459" rIns="68918" bIns="3445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s-ES" sz="2300" dirty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Características trinchera</a:t>
            </a:r>
          </a:p>
        </p:txBody>
      </p:sp>
    </p:spTree>
    <p:extLst>
      <p:ext uri="{BB962C8B-B14F-4D97-AF65-F5344CB8AC3E}">
        <p14:creationId xmlns:p14="http://schemas.microsoft.com/office/powerpoint/2010/main" val="13584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757989"/>
            <a:ext cx="9144000" cy="423534"/>
          </a:xfrm>
          <a:prstGeom prst="rect">
            <a:avLst/>
          </a:prstGeom>
        </p:spPr>
        <p:txBody>
          <a:bodyPr wrap="square" lIns="68918" tIns="34459" rIns="68918" bIns="34459">
            <a:spAutoFit/>
          </a:bodyPr>
          <a:lstStyle/>
          <a:p>
            <a:r>
              <a:rPr lang="es-ES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Características viaducto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6" t="41439" r="38457" b="9542"/>
          <a:stretch/>
        </p:blipFill>
        <p:spPr bwMode="auto">
          <a:xfrm>
            <a:off x="323528" y="3531803"/>
            <a:ext cx="5981003" cy="334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7408" r="51583" b="65185"/>
          <a:stretch/>
        </p:blipFill>
        <p:spPr bwMode="auto">
          <a:xfrm>
            <a:off x="4716016" y="757989"/>
            <a:ext cx="4248472" cy="230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497492112"/>
              </p:ext>
            </p:extLst>
          </p:nvPr>
        </p:nvGraphicFramePr>
        <p:xfrm>
          <a:off x="107504" y="1345543"/>
          <a:ext cx="4179675" cy="2141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739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0" y="566793"/>
            <a:ext cx="9144000" cy="485943"/>
          </a:xfrm>
          <a:prstGeom prst="rect">
            <a:avLst/>
          </a:prstGeom>
        </p:spPr>
        <p:txBody>
          <a:bodyPr lIns="68918" tIns="34459" rIns="68918" bIns="3445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s-ES" sz="2300" dirty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Demolición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viaducto ramal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AU1 para adaptación a nuevo proyecto.</a:t>
            </a:r>
            <a:endParaRPr lang="es-ES" sz="2300" dirty="0">
              <a:solidFill>
                <a:srgbClr val="6F6F6E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r="8083"/>
          <a:stretch/>
        </p:blipFill>
        <p:spPr bwMode="auto">
          <a:xfrm>
            <a:off x="5057040" y="1790818"/>
            <a:ext cx="3923312" cy="2622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r="9623"/>
          <a:stretch/>
        </p:blipFill>
        <p:spPr bwMode="auto">
          <a:xfrm>
            <a:off x="102216" y="1790818"/>
            <a:ext cx="3918535" cy="26837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Flecha a la derecha con bandas"/>
          <p:cNvSpPr/>
          <p:nvPr/>
        </p:nvSpPr>
        <p:spPr>
          <a:xfrm>
            <a:off x="4191032" y="2997670"/>
            <a:ext cx="761937" cy="270030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918" tIns="34459" rIns="68918" bIns="34459"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1459696" y="4590847"/>
            <a:ext cx="1203576" cy="700533"/>
          </a:xfrm>
          <a:prstGeom prst="rect">
            <a:avLst/>
          </a:prstGeom>
          <a:noFill/>
        </p:spPr>
        <p:txBody>
          <a:bodyPr wrap="none" lIns="68918" tIns="34459" rIns="68918" bIns="34459">
            <a:spAutoFit/>
          </a:bodyPr>
          <a:lstStyle/>
          <a:p>
            <a:pPr algn="ctr"/>
            <a:r>
              <a:rPr lang="es-ES" sz="41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1980</a:t>
            </a:r>
          </a:p>
        </p:txBody>
      </p:sp>
      <p:sp>
        <p:nvSpPr>
          <p:cNvPr id="7" name="6 Rectángulo"/>
          <p:cNvSpPr/>
          <p:nvPr/>
        </p:nvSpPr>
        <p:spPr>
          <a:xfrm>
            <a:off x="6416908" y="4590847"/>
            <a:ext cx="1203576" cy="700533"/>
          </a:xfrm>
          <a:prstGeom prst="rect">
            <a:avLst/>
          </a:prstGeom>
          <a:noFill/>
        </p:spPr>
        <p:txBody>
          <a:bodyPr wrap="none" lIns="68918" tIns="34459" rIns="68918" bIns="34459">
            <a:spAutoFit/>
          </a:bodyPr>
          <a:lstStyle/>
          <a:p>
            <a:pPr algn="ctr"/>
            <a:r>
              <a:rPr lang="es-ES" sz="41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7666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" t="3558" r="1259" b="1135"/>
          <a:stretch/>
        </p:blipFill>
        <p:spPr bwMode="auto">
          <a:xfrm>
            <a:off x="11313" y="839827"/>
            <a:ext cx="9132687" cy="503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400752"/>
            <a:ext cx="9144000" cy="423534"/>
          </a:xfrm>
          <a:prstGeom prst="rect">
            <a:avLst/>
          </a:prstGeom>
        </p:spPr>
        <p:txBody>
          <a:bodyPr wrap="square" lIns="68918" tIns="34459" rIns="68918" bIns="34459">
            <a:spAutoFit/>
          </a:bodyPr>
          <a:lstStyle/>
          <a:p>
            <a:r>
              <a:rPr lang="es-ES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Características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viaducto – Retiro Hoy</a:t>
            </a:r>
            <a:endParaRPr lang="es-ES" sz="2300" dirty="0">
              <a:solidFill>
                <a:srgbClr val="6F6F6E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04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" b="1374"/>
          <a:stretch/>
        </p:blipFill>
        <p:spPr bwMode="auto">
          <a:xfrm>
            <a:off x="-128016" y="843758"/>
            <a:ext cx="9272016" cy="502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400752"/>
            <a:ext cx="9144000" cy="423534"/>
          </a:xfrm>
          <a:prstGeom prst="rect">
            <a:avLst/>
          </a:prstGeom>
        </p:spPr>
        <p:txBody>
          <a:bodyPr wrap="square" lIns="68918" tIns="34459" rIns="68918" bIns="34459">
            <a:spAutoFit/>
          </a:bodyPr>
          <a:lstStyle/>
          <a:p>
            <a:r>
              <a:rPr lang="es-ES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Características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viaducto – Retiro proyectado</a:t>
            </a:r>
            <a:endParaRPr lang="es-ES" sz="2300" dirty="0">
              <a:solidFill>
                <a:srgbClr val="6F6F6E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21822" r="15430"/>
          <a:stretch/>
        </p:blipFill>
        <p:spPr bwMode="auto">
          <a:xfrm>
            <a:off x="35496" y="919592"/>
            <a:ext cx="9108504" cy="490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404664"/>
            <a:ext cx="9144000" cy="423534"/>
          </a:xfrm>
          <a:prstGeom prst="rect">
            <a:avLst/>
          </a:prstGeom>
        </p:spPr>
        <p:txBody>
          <a:bodyPr wrap="square" lIns="68918" tIns="34459" rIns="68918" bIns="34459">
            <a:spAutoFit/>
          </a:bodyPr>
          <a:lstStyle/>
          <a:p>
            <a:r>
              <a:rPr lang="es-ES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Características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viaducto – Av. Castillo hoy</a:t>
            </a:r>
            <a:endParaRPr lang="es-ES" sz="2300" dirty="0">
              <a:solidFill>
                <a:srgbClr val="6F6F6E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834173"/>
            <a:ext cx="5580112" cy="3424622"/>
          </a:xfrm>
          <a:prstGeom prst="rect">
            <a:avLst/>
          </a:prstGeom>
          <a:solidFill>
            <a:srgbClr val="FDC5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86744" y="1142329"/>
            <a:ext cx="5184576" cy="29523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600"/>
              </a:lnSpc>
            </a:pPr>
            <a:r>
              <a:rPr lang="es-AR" sz="5800" b="1" dirty="0" smtClean="0">
                <a:solidFill>
                  <a:srgbClr val="373636"/>
                </a:solidFill>
                <a:latin typeface="The Sans" pitchFamily="2" charset="0"/>
              </a:rPr>
              <a:t>Paseo del Bajo</a:t>
            </a:r>
            <a:endParaRPr lang="es-AR" sz="5800" b="1" dirty="0">
              <a:solidFill>
                <a:srgbClr val="373636"/>
              </a:solidFill>
              <a:latin typeface="The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9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" b="-1126"/>
          <a:stretch/>
        </p:blipFill>
        <p:spPr bwMode="auto">
          <a:xfrm>
            <a:off x="-712" y="813344"/>
            <a:ext cx="9144712" cy="516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404664"/>
            <a:ext cx="9144000" cy="423534"/>
          </a:xfrm>
          <a:prstGeom prst="rect">
            <a:avLst/>
          </a:prstGeom>
        </p:spPr>
        <p:txBody>
          <a:bodyPr wrap="square" lIns="68918" tIns="34459" rIns="68918" bIns="34459">
            <a:spAutoFit/>
          </a:bodyPr>
          <a:lstStyle/>
          <a:p>
            <a:r>
              <a:rPr lang="es-ES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Características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viaducto – Av. Castillo proyectado</a:t>
            </a:r>
            <a:endParaRPr lang="es-ES" sz="2300" dirty="0">
              <a:solidFill>
                <a:srgbClr val="6F6F6E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7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2445" r="1456" b="1389"/>
          <a:stretch/>
        </p:blipFill>
        <p:spPr bwMode="auto">
          <a:xfrm>
            <a:off x="0" y="804286"/>
            <a:ext cx="9183667" cy="511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9667" y="380752"/>
            <a:ext cx="9144000" cy="423534"/>
          </a:xfrm>
          <a:prstGeom prst="rect">
            <a:avLst/>
          </a:prstGeom>
        </p:spPr>
        <p:txBody>
          <a:bodyPr wrap="square" lIns="68918" tIns="34459" rIns="68918" bIns="34459">
            <a:spAutoFit/>
          </a:bodyPr>
          <a:lstStyle/>
          <a:p>
            <a:r>
              <a:rPr lang="es-ES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Características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viaducto - AU Illia Hoy</a:t>
            </a:r>
            <a:endParaRPr lang="es-ES" sz="2300" dirty="0">
              <a:solidFill>
                <a:srgbClr val="6F6F6E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8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3713" r="2215" b="2270"/>
          <a:stretch/>
        </p:blipFill>
        <p:spPr bwMode="auto">
          <a:xfrm>
            <a:off x="-69450" y="856168"/>
            <a:ext cx="9220571" cy="503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9667" y="404664"/>
            <a:ext cx="9144000" cy="423534"/>
          </a:xfrm>
          <a:prstGeom prst="rect">
            <a:avLst/>
          </a:prstGeom>
        </p:spPr>
        <p:txBody>
          <a:bodyPr wrap="square" lIns="68918" tIns="34459" rIns="68918" bIns="34459">
            <a:spAutoFit/>
          </a:bodyPr>
          <a:lstStyle/>
          <a:p>
            <a:r>
              <a:rPr lang="es-ES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Características </a:t>
            </a:r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viaducto – AU Illia proyectado</a:t>
            </a:r>
            <a:endParaRPr lang="es-ES" sz="2300" dirty="0">
              <a:solidFill>
                <a:srgbClr val="6F6F6E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0" y="494785"/>
            <a:ext cx="9144000" cy="485943"/>
          </a:xfrm>
          <a:prstGeom prst="rect">
            <a:avLst/>
          </a:prstGeom>
        </p:spPr>
        <p:txBody>
          <a:bodyPr lIns="68918" tIns="34459" rIns="68918" bIns="3445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s-ES" sz="2300" dirty="0">
                <a:solidFill>
                  <a:srgbClr val="6F6F6E"/>
                </a:solidFill>
                <a:latin typeface="Arial Black" pitchFamily="34" charset="0"/>
                <a:ea typeface="+mn-ea"/>
                <a:cs typeface="Arial" pitchFamily="34" charset="0"/>
              </a:rPr>
              <a:t>¿Cómo será circular por Paseo del Bajo?</a:t>
            </a:r>
          </a:p>
        </p:txBody>
      </p:sp>
      <p:pic>
        <p:nvPicPr>
          <p:cNvPr id="3" name="Picture 4" descr="O:\PRIV\OBRAS\Paseo del Bajo\GCBA\2016-07-18 renders\P005-BELGRANO1-03.jp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0"/>
          <a:stretch/>
        </p:blipFill>
        <p:spPr bwMode="auto">
          <a:xfrm>
            <a:off x="0" y="1161601"/>
            <a:ext cx="9141077" cy="471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3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t="3236" r="5050" b="11333"/>
          <a:stretch/>
        </p:blipFill>
        <p:spPr bwMode="auto">
          <a:xfrm>
            <a:off x="0" y="1233314"/>
            <a:ext cx="9180628" cy="442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363992" y="2463712"/>
            <a:ext cx="2376264" cy="415499"/>
          </a:xfrm>
          <a:prstGeom prst="rect">
            <a:avLst/>
          </a:prstGeom>
          <a:solidFill>
            <a:schemeClr val="tx1"/>
          </a:solidFill>
        </p:spPr>
        <p:txBody>
          <a:bodyPr wrap="square" lIns="68918" tIns="34459" rIns="68918" bIns="34459" rtlCol="0">
            <a:spAutoFit/>
          </a:bodyPr>
          <a:lstStyle/>
          <a:p>
            <a:pPr algn="ctr"/>
            <a:r>
              <a:rPr lang="es-AR" sz="1100" dirty="0">
                <a:solidFill>
                  <a:srgbClr val="FFC000"/>
                </a:solidFill>
              </a:rPr>
              <a:t>Fin de la presentación</a:t>
            </a:r>
          </a:p>
          <a:p>
            <a:pPr algn="ctr"/>
            <a:r>
              <a:rPr lang="es-AR" sz="1100" dirty="0">
                <a:solidFill>
                  <a:srgbClr val="FFC000"/>
                </a:solidFill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15895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05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44"/>
          <p:cNvGrpSpPr>
            <a:grpSpLocks/>
          </p:cNvGrpSpPr>
          <p:nvPr/>
        </p:nvGrpSpPr>
        <p:grpSpPr bwMode="auto">
          <a:xfrm>
            <a:off x="323528" y="1603838"/>
            <a:ext cx="4174558" cy="4120904"/>
            <a:chOff x="661609" y="1266031"/>
            <a:chExt cx="4534959" cy="5201092"/>
          </a:xfrm>
        </p:grpSpPr>
        <p:sp>
          <p:nvSpPr>
            <p:cNvPr id="5" name="Rectángulo 1"/>
            <p:cNvSpPr>
              <a:spLocks noChangeArrowheads="1"/>
            </p:cNvSpPr>
            <p:nvPr/>
          </p:nvSpPr>
          <p:spPr bwMode="auto">
            <a:xfrm>
              <a:off x="665891" y="1380717"/>
              <a:ext cx="2936501" cy="1248187"/>
            </a:xfrm>
            <a:prstGeom prst="rect">
              <a:avLst/>
            </a:prstGeom>
            <a:solidFill>
              <a:srgbClr val="8DBF2F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360933">
                <a:defRPr/>
              </a:pPr>
              <a:endParaRPr lang="es-ES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6" name="Pentágono 16"/>
            <p:cNvSpPr/>
            <p:nvPr/>
          </p:nvSpPr>
          <p:spPr>
            <a:xfrm flipH="1">
              <a:off x="661609" y="1406974"/>
              <a:ext cx="2945067" cy="1184291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s-ES" altLang="es-AR" sz="14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Gran circulación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lang="es-ES" altLang="es-AR" sz="14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vehículos pesados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lang="es-ES" altLang="es-AR" sz="14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pasantes por eje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lang="es-ES" altLang="es-AR" sz="14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Madero- </a:t>
              </a:r>
              <a:r>
                <a:rPr lang="es-ES" altLang="es-AR" sz="1400" b="1" dirty="0" err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Huergo</a:t>
              </a:r>
              <a:endParaRPr lang="es-ES" altLang="es-AR" sz="1400" b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Imagen 26" descr="puerto-mader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392" y="1266031"/>
              <a:ext cx="1482176" cy="520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Agrupar 47"/>
          <p:cNvGrpSpPr>
            <a:grpSpLocks/>
          </p:cNvGrpSpPr>
          <p:nvPr/>
        </p:nvGrpSpPr>
        <p:grpSpPr bwMode="auto">
          <a:xfrm>
            <a:off x="337437" y="1597900"/>
            <a:ext cx="8539299" cy="4093145"/>
            <a:chOff x="683276" y="1257300"/>
            <a:chExt cx="9273524" cy="5165822"/>
          </a:xfrm>
        </p:grpSpPr>
        <p:sp>
          <p:nvSpPr>
            <p:cNvPr id="9" name="Rectángulo 33"/>
            <p:cNvSpPr>
              <a:spLocks noChangeArrowheads="1"/>
            </p:cNvSpPr>
            <p:nvPr/>
          </p:nvSpPr>
          <p:spPr bwMode="auto">
            <a:xfrm>
              <a:off x="683276" y="5199499"/>
              <a:ext cx="2935552" cy="1223623"/>
            </a:xfrm>
            <a:prstGeom prst="rect">
              <a:avLst/>
            </a:prstGeom>
            <a:solidFill>
              <a:srgbClr val="8DBF2F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360933">
                <a:defRPr/>
              </a:pPr>
              <a:endParaRPr lang="es-ES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10" name="Pentágono 21"/>
            <p:cNvSpPr/>
            <p:nvPr/>
          </p:nvSpPr>
          <p:spPr>
            <a:xfrm flipH="1">
              <a:off x="687716" y="5397310"/>
              <a:ext cx="2940690" cy="947038"/>
            </a:xfrm>
            <a:prstGeom prst="homePlate">
              <a:avLst>
                <a:gd name="adj" fmla="val 25342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360933">
                <a:lnSpc>
                  <a:spcPct val="90000"/>
                </a:lnSpc>
                <a:defRPr/>
              </a:pPr>
              <a:r>
                <a:rPr lang="es-ES" b="1" dirty="0">
                  <a:solidFill>
                    <a:srgbClr val="404040"/>
                  </a:solidFill>
                  <a:cs typeface="Calibri"/>
                </a:rPr>
                <a:t>Crecimiento del puerto limitado por la dificultad de acceso</a:t>
              </a:r>
            </a:p>
          </p:txBody>
        </p:sp>
        <p:pic>
          <p:nvPicPr>
            <p:cNvPr id="11" name="Imagen 39" descr="CRECIMIENTO PUERT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4675" y="1257300"/>
              <a:ext cx="1472125" cy="5165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Agrupar 46"/>
          <p:cNvGrpSpPr>
            <a:grpSpLocks/>
          </p:cNvGrpSpPr>
          <p:nvPr/>
        </p:nvGrpSpPr>
        <p:grpSpPr bwMode="auto">
          <a:xfrm>
            <a:off x="328397" y="1597900"/>
            <a:ext cx="7096729" cy="4101467"/>
            <a:chOff x="674360" y="1246189"/>
            <a:chExt cx="7709508" cy="5176933"/>
          </a:xfrm>
        </p:grpSpPr>
        <p:sp>
          <p:nvSpPr>
            <p:cNvPr id="13" name="Rectángulo 30"/>
            <p:cNvSpPr>
              <a:spLocks noChangeArrowheads="1"/>
            </p:cNvSpPr>
            <p:nvPr/>
          </p:nvSpPr>
          <p:spPr bwMode="auto">
            <a:xfrm>
              <a:off x="674360" y="3893305"/>
              <a:ext cx="2936538" cy="1179996"/>
            </a:xfrm>
            <a:prstGeom prst="rect">
              <a:avLst/>
            </a:prstGeom>
            <a:solidFill>
              <a:srgbClr val="8DBF2F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s-ES" altLang="es-AR" sz="1500" b="1" dirty="0">
                  <a:solidFill>
                    <a:srgbClr val="40404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Desconexión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lang="es-ES" altLang="es-AR" sz="1500" b="1" dirty="0">
                  <a:solidFill>
                    <a:srgbClr val="40404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Sur - Norte  y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lang="es-ES" altLang="es-AR" sz="1500" b="1" dirty="0">
                  <a:solidFill>
                    <a:srgbClr val="40404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Este - Oeste</a:t>
              </a:r>
            </a:p>
          </p:txBody>
        </p:sp>
        <p:sp>
          <p:nvSpPr>
            <p:cNvPr id="14" name="Pentágono 20"/>
            <p:cNvSpPr/>
            <p:nvPr/>
          </p:nvSpPr>
          <p:spPr>
            <a:xfrm flipH="1">
              <a:off x="717002" y="3777756"/>
              <a:ext cx="2941678" cy="1179997"/>
            </a:xfrm>
            <a:prstGeom prst="homePlate">
              <a:avLst>
                <a:gd name="adj" fmla="val 17948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360933">
                <a:defRPr/>
              </a:pPr>
              <a:endParaRPr lang="es-ES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endParaRPr>
            </a:p>
          </p:txBody>
        </p:sp>
        <p:pic>
          <p:nvPicPr>
            <p:cNvPr id="15" name="Imagen 38" descr="camio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577" y="1246189"/>
              <a:ext cx="1475291" cy="517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Agrupar 45"/>
          <p:cNvGrpSpPr>
            <a:grpSpLocks/>
          </p:cNvGrpSpPr>
          <p:nvPr/>
        </p:nvGrpSpPr>
        <p:grpSpPr bwMode="auto">
          <a:xfrm>
            <a:off x="332153" y="1590757"/>
            <a:ext cx="5682815" cy="4120886"/>
            <a:chOff x="631251" y="1246189"/>
            <a:chExt cx="6173046" cy="5201095"/>
          </a:xfrm>
        </p:grpSpPr>
        <p:sp>
          <p:nvSpPr>
            <p:cNvPr id="17" name="Rectángulo 28"/>
            <p:cNvSpPr>
              <a:spLocks noChangeArrowheads="1"/>
            </p:cNvSpPr>
            <p:nvPr/>
          </p:nvSpPr>
          <p:spPr bwMode="auto">
            <a:xfrm>
              <a:off x="631251" y="2727214"/>
              <a:ext cx="2936319" cy="1074881"/>
            </a:xfrm>
            <a:prstGeom prst="rect">
              <a:avLst/>
            </a:prstGeom>
            <a:solidFill>
              <a:srgbClr val="8DBF2F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360933">
                <a:defRPr/>
              </a:pPr>
              <a:endParaRPr lang="es-ES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18" name="Pentágono 17"/>
            <p:cNvSpPr/>
            <p:nvPr/>
          </p:nvSpPr>
          <p:spPr>
            <a:xfrm flipH="1">
              <a:off x="660983" y="2727214"/>
              <a:ext cx="2914048" cy="947085"/>
            </a:xfrm>
            <a:prstGeom prst="homePlate">
              <a:avLst>
                <a:gd name="adj" fmla="val 22360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ES" altLang="es-AR" sz="15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Alta congestión vial</a:t>
              </a:r>
            </a:p>
            <a:p>
              <a:pPr algn="ctr" eaLnBrk="1" hangingPunct="1">
                <a:defRPr/>
              </a:pPr>
              <a:r>
                <a:rPr lang="es-ES" altLang="es-AR" sz="15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la zona</a:t>
              </a:r>
            </a:p>
          </p:txBody>
        </p:sp>
        <p:pic>
          <p:nvPicPr>
            <p:cNvPr id="19" name="Imagen 37" descr="Embotellamient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2120" y="1246189"/>
              <a:ext cx="1482177" cy="520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19 CuadroTexto"/>
          <p:cNvSpPr txBox="1"/>
          <p:nvPr/>
        </p:nvSpPr>
        <p:spPr bwMode="auto">
          <a:xfrm>
            <a:off x="0" y="620688"/>
            <a:ext cx="9144000" cy="423534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918" tIns="34459" rIns="68918" bIns="34459" anchor="ctr">
            <a:spAutoFit/>
          </a:bodyPr>
          <a:lstStyle/>
          <a:p>
            <a:pPr>
              <a:defRPr/>
            </a:pPr>
            <a:r>
              <a:rPr lang="es-AR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Diagnóstico</a:t>
            </a:r>
          </a:p>
        </p:txBody>
      </p:sp>
    </p:spTree>
    <p:extLst>
      <p:ext uri="{BB962C8B-B14F-4D97-AF65-F5344CB8AC3E}">
        <p14:creationId xmlns:p14="http://schemas.microsoft.com/office/powerpoint/2010/main" val="942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>
            <a:grpSpLocks/>
          </p:cNvGrpSpPr>
          <p:nvPr/>
        </p:nvGrpSpPr>
        <p:grpSpPr bwMode="auto">
          <a:xfrm>
            <a:off x="611561" y="1510686"/>
            <a:ext cx="3326516" cy="1190625"/>
            <a:chOff x="7009210" y="1298180"/>
            <a:chExt cx="2937054" cy="1469988"/>
          </a:xfrm>
        </p:grpSpPr>
        <p:sp>
          <p:nvSpPr>
            <p:cNvPr id="3" name="Rectángulo 13"/>
            <p:cNvSpPr>
              <a:spLocks noChangeArrowheads="1"/>
            </p:cNvSpPr>
            <p:nvPr/>
          </p:nvSpPr>
          <p:spPr bwMode="auto">
            <a:xfrm>
              <a:off x="7009210" y="1298180"/>
              <a:ext cx="2937054" cy="1469988"/>
            </a:xfrm>
            <a:prstGeom prst="rect">
              <a:avLst/>
            </a:prstGeom>
            <a:solidFill>
              <a:srgbClr val="8DBF2F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360933">
                <a:defRPr/>
              </a:pPr>
              <a:endParaRPr lang="es-ES">
                <a:solidFill>
                  <a:srgbClr val="404040"/>
                </a:solidFill>
                <a:latin typeface="+mn-lt"/>
                <a:ea typeface="+mn-ea"/>
              </a:endParaRPr>
            </a:p>
          </p:txBody>
        </p:sp>
        <p:sp>
          <p:nvSpPr>
            <p:cNvPr id="4" name="Pentágono 15"/>
            <p:cNvSpPr/>
            <p:nvPr/>
          </p:nvSpPr>
          <p:spPr>
            <a:xfrm flipH="1">
              <a:off x="7089747" y="1585520"/>
              <a:ext cx="2852309" cy="946119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es-ES" altLang="es-AR" sz="16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Desarrollo urbano</a:t>
              </a:r>
            </a:p>
            <a:p>
              <a:pPr eaLnBrk="1" hangingPunct="1">
                <a:lnSpc>
                  <a:spcPct val="80000"/>
                </a:lnSpc>
                <a:defRPr/>
              </a:pPr>
              <a:r>
                <a:rPr lang="es-ES" altLang="es-AR" sz="16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sostenible</a:t>
              </a:r>
            </a:p>
            <a:p>
              <a:pPr eaLnBrk="1" hangingPunct="1">
                <a:defRPr/>
              </a:pPr>
              <a:r>
                <a:rPr lang="es-ES" altLang="es-AR" sz="14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Lograr una convivencia  armónica entre camiones, micros, autos y peatones. </a:t>
              </a:r>
            </a:p>
          </p:txBody>
        </p:sp>
      </p:grpSp>
      <p:grpSp>
        <p:nvGrpSpPr>
          <p:cNvPr id="5" name="Agrupar 2"/>
          <p:cNvGrpSpPr>
            <a:grpSpLocks/>
          </p:cNvGrpSpPr>
          <p:nvPr/>
        </p:nvGrpSpPr>
        <p:grpSpPr bwMode="auto">
          <a:xfrm>
            <a:off x="438361" y="2787482"/>
            <a:ext cx="3499716" cy="1584176"/>
            <a:chOff x="6200836" y="3176141"/>
            <a:chExt cx="3091920" cy="1860300"/>
          </a:xfrm>
        </p:grpSpPr>
        <p:sp>
          <p:nvSpPr>
            <p:cNvPr id="6" name="Rectángulo 24"/>
            <p:cNvSpPr>
              <a:spLocks noChangeArrowheads="1"/>
            </p:cNvSpPr>
            <p:nvPr/>
          </p:nvSpPr>
          <p:spPr bwMode="auto">
            <a:xfrm>
              <a:off x="6356260" y="3176141"/>
              <a:ext cx="2936496" cy="1860300"/>
            </a:xfrm>
            <a:prstGeom prst="rect">
              <a:avLst/>
            </a:prstGeom>
            <a:solidFill>
              <a:srgbClr val="8DBF2F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360933">
                <a:defRPr/>
              </a:pPr>
              <a:endParaRPr lang="es-ES">
                <a:solidFill>
                  <a:srgbClr val="404040"/>
                </a:solidFill>
                <a:latin typeface="+mn-lt"/>
                <a:ea typeface="+mn-ea"/>
              </a:endParaRPr>
            </a:p>
          </p:txBody>
        </p:sp>
        <p:sp>
          <p:nvSpPr>
            <p:cNvPr id="7" name="Pentágono 18"/>
            <p:cNvSpPr/>
            <p:nvPr/>
          </p:nvSpPr>
          <p:spPr>
            <a:xfrm flipH="1">
              <a:off x="6200836" y="3228061"/>
              <a:ext cx="2945062" cy="1524291"/>
            </a:xfrm>
            <a:prstGeom prst="homePlate">
              <a:avLst>
                <a:gd name="adj" fmla="val 22360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s-ES" altLang="es-AR" sz="16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Conectividad Sur y Norte</a:t>
              </a:r>
            </a:p>
            <a:p>
              <a:pPr eaLnBrk="1" hangingPunct="1">
                <a:defRPr/>
              </a:pPr>
              <a:r>
                <a:rPr lang="es-ES" altLang="es-AR" sz="14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Unir la AU </a:t>
              </a:r>
              <a:r>
                <a:rPr lang="es-ES" altLang="es-AR" sz="1400" dirty="0" err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Illia</a:t>
              </a:r>
              <a:r>
                <a:rPr lang="es-ES" altLang="es-AR" sz="14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 la AU Buenos Aires-La Plata mejorando los accesos al puerto y a la terminal de ómnibus de Retiro.</a:t>
              </a:r>
            </a:p>
          </p:txBody>
        </p:sp>
      </p:grpSp>
      <p:grpSp>
        <p:nvGrpSpPr>
          <p:cNvPr id="8" name="Agrupar 6"/>
          <p:cNvGrpSpPr>
            <a:grpSpLocks/>
          </p:cNvGrpSpPr>
          <p:nvPr/>
        </p:nvGrpSpPr>
        <p:grpSpPr bwMode="auto">
          <a:xfrm>
            <a:off x="611560" y="4371658"/>
            <a:ext cx="3321753" cy="1296144"/>
            <a:chOff x="6355589" y="5361761"/>
            <a:chExt cx="2936904" cy="1296921"/>
          </a:xfrm>
        </p:grpSpPr>
        <p:sp>
          <p:nvSpPr>
            <p:cNvPr id="9" name="Rectángulo 25"/>
            <p:cNvSpPr>
              <a:spLocks noChangeArrowheads="1"/>
            </p:cNvSpPr>
            <p:nvPr/>
          </p:nvSpPr>
          <p:spPr bwMode="auto">
            <a:xfrm>
              <a:off x="6355590" y="5478787"/>
              <a:ext cx="2936903" cy="1179895"/>
            </a:xfrm>
            <a:prstGeom prst="rect">
              <a:avLst/>
            </a:prstGeom>
            <a:solidFill>
              <a:srgbClr val="8DBF2F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360933">
                <a:defRPr/>
              </a:pPr>
              <a:endParaRPr lang="es-ES">
                <a:solidFill>
                  <a:srgbClr val="404040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Pentágono 21"/>
            <p:cNvSpPr/>
            <p:nvPr/>
          </p:nvSpPr>
          <p:spPr>
            <a:xfrm flipH="1">
              <a:off x="6355589" y="5361761"/>
              <a:ext cx="2936903" cy="1296921"/>
            </a:xfrm>
            <a:prstGeom prst="homePlate">
              <a:avLst>
                <a:gd name="adj" fmla="val 17948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77838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778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s-ES" altLang="es-AR" sz="16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Conectividad Microcentro </a:t>
              </a:r>
            </a:p>
            <a:p>
              <a:pPr eaLnBrk="1" hangingPunct="1">
                <a:defRPr/>
              </a:pPr>
              <a:r>
                <a:rPr lang="es-ES" altLang="es-AR" sz="16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Puerto Madero</a:t>
              </a:r>
            </a:p>
            <a:p>
              <a:pPr eaLnBrk="1" hangingPunct="1">
                <a:defRPr/>
              </a:pPr>
              <a:r>
                <a:rPr lang="es-ES" altLang="es-AR" sz="14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Crear nuevos cruces </a:t>
              </a:r>
              <a:r>
                <a:rPr lang="es-ES" altLang="es-AR" sz="1400" dirty="0" smtClean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peatonales </a:t>
              </a:r>
              <a:r>
                <a:rPr lang="es-ES" altLang="es-AR" sz="14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 mejorar </a:t>
              </a:r>
              <a:endParaRPr lang="es-ES" altLang="es-AR" sz="1400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defRPr/>
              </a:pPr>
              <a:r>
                <a:rPr lang="es-ES" altLang="es-AR" sz="1400" dirty="0" smtClean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 </a:t>
              </a:r>
              <a:r>
                <a:rPr lang="es-ES" altLang="es-AR" sz="14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calidad del </a:t>
              </a:r>
              <a:r>
                <a:rPr lang="es-ES" altLang="es-AR" sz="1400" dirty="0" smtClean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entorno </a:t>
              </a:r>
              <a:r>
                <a:rPr lang="es-ES" altLang="es-AR" sz="1400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ambiental.</a:t>
              </a:r>
              <a:r>
                <a:rPr lang="es-ES" altLang="es-AR" sz="1400" b="1" dirty="0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1" name="10 CuadroTexto"/>
          <p:cNvSpPr txBox="1"/>
          <p:nvPr/>
        </p:nvSpPr>
        <p:spPr bwMode="auto">
          <a:xfrm>
            <a:off x="0" y="764704"/>
            <a:ext cx="9144000" cy="423534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918" tIns="34459" rIns="68918" bIns="34459" anchor="ctr">
            <a:spAutoFit/>
          </a:bodyPr>
          <a:lstStyle/>
          <a:p>
            <a:pPr>
              <a:defRPr/>
            </a:pPr>
            <a:r>
              <a:rPr lang="es-AR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Objetivo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8119" r="28313" b="1662"/>
          <a:stretch>
            <a:fillRect/>
          </a:stretch>
        </p:blipFill>
        <p:spPr bwMode="auto">
          <a:xfrm>
            <a:off x="4064646" y="1470798"/>
            <a:ext cx="4899842" cy="409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6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374342" y="627764"/>
            <a:ext cx="5878178" cy="3116579"/>
          </a:xfrm>
          <a:prstGeom prst="rect">
            <a:avLst/>
          </a:prstGeom>
        </p:spPr>
        <p:txBody>
          <a:bodyPr wrap="square" lIns="68918" tIns="34459" rIns="68918" bIns="34459">
            <a:spAutoFit/>
          </a:bodyPr>
          <a:lstStyle/>
          <a:p>
            <a:pPr marL="215370" indent="-215370">
              <a:buFontTx/>
              <a:buChar char="-"/>
            </a:pPr>
            <a:r>
              <a:rPr lang="es-ES" dirty="0" smtClean="0"/>
              <a:t>Beneficiará a:</a:t>
            </a:r>
          </a:p>
          <a:p>
            <a:pPr marL="215370" indent="-215370">
              <a:buFontTx/>
              <a:buChar char="-"/>
            </a:pPr>
            <a:endParaRPr lang="es-ES" dirty="0" smtClean="0"/>
          </a:p>
          <a:p>
            <a:pPr marL="215370" indent="-215370">
              <a:buFontTx/>
              <a:buChar char="-"/>
            </a:pPr>
            <a:r>
              <a:rPr lang="es-AR" dirty="0" smtClean="0"/>
              <a:t>76.000 vehículos livianos por día beneficiados.</a:t>
            </a:r>
          </a:p>
          <a:p>
            <a:pPr marL="215370" indent="-215370">
              <a:buFontTx/>
              <a:buChar char="-"/>
            </a:pPr>
            <a:endParaRPr lang="es-AR" dirty="0" smtClean="0"/>
          </a:p>
          <a:p>
            <a:pPr marL="215370" indent="-215370">
              <a:buFontTx/>
              <a:buChar char="-"/>
            </a:pPr>
            <a:r>
              <a:rPr lang="es-AR" dirty="0" smtClean="0"/>
              <a:t>16.500 vehículos pesados por día beneficiados.</a:t>
            </a:r>
          </a:p>
          <a:p>
            <a:pPr marL="215370" indent="-215370">
              <a:buFontTx/>
              <a:buChar char="-"/>
            </a:pPr>
            <a:endParaRPr lang="es-ES" dirty="0" smtClean="0"/>
          </a:p>
          <a:p>
            <a:pPr marL="215370" indent="-215370">
              <a:buFontTx/>
              <a:buChar char="-"/>
            </a:pPr>
            <a:r>
              <a:rPr lang="es-ES" dirty="0" smtClean="0"/>
              <a:t>135.000 </a:t>
            </a:r>
            <a:r>
              <a:rPr lang="es-ES" dirty="0"/>
              <a:t>personas en total.</a:t>
            </a:r>
          </a:p>
          <a:p>
            <a:pPr marL="215370" indent="-215370">
              <a:buFontTx/>
              <a:buChar char="-"/>
            </a:pPr>
            <a:endParaRPr lang="es-AR" dirty="0" smtClean="0"/>
          </a:p>
          <a:p>
            <a:pPr marL="215370" indent="-215370">
              <a:buFontTx/>
              <a:buChar char="-"/>
            </a:pPr>
            <a:r>
              <a:rPr lang="es-AR" dirty="0" smtClean="0"/>
              <a:t>75% se reducen los viajes, </a:t>
            </a:r>
            <a:r>
              <a:rPr lang="es-AR" dirty="0"/>
              <a:t>con </a:t>
            </a:r>
            <a:r>
              <a:rPr lang="es-AR" dirty="0" smtClean="0"/>
              <a:t>ahorros de 35 </a:t>
            </a:r>
            <a:r>
              <a:rPr lang="es-AR" dirty="0"/>
              <a:t>minutos </a:t>
            </a:r>
            <a:r>
              <a:rPr lang="es-AR" dirty="0" smtClean="0"/>
              <a:t>en los movimientos de cruce de la ciudad  de vehículos  de carga y buses  interurbanos. </a:t>
            </a:r>
            <a:r>
              <a:rPr lang="es-AR" dirty="0"/>
              <a:t>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12141"/>
            <a:ext cx="3857157" cy="19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" y="476672"/>
            <a:ext cx="9180512" cy="64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918" tIns="34459" rIns="68918" bIns="34459" anchor="ctr"/>
          <a:lstStyle/>
          <a:p>
            <a:r>
              <a:rPr lang="es-ES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Beneficios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0" y="3875765"/>
            <a:ext cx="5225089" cy="2008583"/>
          </a:xfrm>
          <a:prstGeom prst="rect">
            <a:avLst/>
          </a:prstGeom>
        </p:spPr>
        <p:txBody>
          <a:bodyPr wrap="square" lIns="68918" tIns="34459" rIns="68918" bIns="34459">
            <a:spAutoFit/>
          </a:bodyPr>
          <a:lstStyle/>
          <a:p>
            <a:pPr marL="215370" indent="-215370">
              <a:buFontTx/>
              <a:buChar char="-"/>
            </a:pPr>
            <a:r>
              <a:rPr lang="es-AR" dirty="0"/>
              <a:t>Entre 4% y 10% </a:t>
            </a:r>
            <a:r>
              <a:rPr lang="es-AR" dirty="0" smtClean="0"/>
              <a:t>bajará la </a:t>
            </a:r>
            <a:r>
              <a:rPr lang="es-AR" dirty="0"/>
              <a:t>emisión de </a:t>
            </a:r>
            <a:r>
              <a:rPr lang="es-AR" dirty="0" smtClean="0"/>
              <a:t>contaminantes.</a:t>
            </a:r>
          </a:p>
          <a:p>
            <a:pPr marL="215370" indent="-215370">
              <a:buFontTx/>
              <a:buChar char="-"/>
            </a:pPr>
            <a:endParaRPr lang="es-AR" dirty="0"/>
          </a:p>
          <a:p>
            <a:pPr marL="215370" indent="-215370">
              <a:buFontTx/>
              <a:buChar char="-"/>
            </a:pPr>
            <a:r>
              <a:rPr lang="es-AR" dirty="0" smtClean="0"/>
              <a:t>El proyecto contribuirá </a:t>
            </a:r>
            <a:r>
              <a:rPr lang="es-AR" dirty="0"/>
              <a:t>a generar un ahorro de combustible en un 4,5% aproximadamente.</a:t>
            </a:r>
          </a:p>
          <a:p>
            <a:pPr marL="215370" indent="-215370">
              <a:buFontTx/>
              <a:buChar char="-"/>
            </a:pPr>
            <a:endParaRPr lang="es-AR" dirty="0"/>
          </a:p>
          <a:p>
            <a:pPr marL="215370" indent="-215370">
              <a:buFontTx/>
              <a:buChar char="-"/>
            </a:pPr>
            <a:r>
              <a:rPr lang="es-AR" dirty="0"/>
              <a:t>60.000 metros cuadrados de espacios verdes se espera incorporar.</a:t>
            </a:r>
          </a:p>
        </p:txBody>
      </p:sp>
      <p:pic>
        <p:nvPicPr>
          <p:cNvPr id="7" name="capture-103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" y="1275836"/>
            <a:ext cx="3263719" cy="228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44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0 CuadroTexto"/>
          <p:cNvSpPr txBox="1">
            <a:spLocks noChangeArrowheads="1"/>
          </p:cNvSpPr>
          <p:nvPr/>
        </p:nvSpPr>
        <p:spPr bwMode="auto">
          <a:xfrm>
            <a:off x="261045" y="980728"/>
            <a:ext cx="8564562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977" tIns="41989" rIns="83977" bIns="41989">
            <a:spAutoFit/>
          </a:bodyPr>
          <a:lstStyle>
            <a:lvl1pPr marL="342900" indent="-342900">
              <a:defRPr sz="1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AR" altLang="es-AR" sz="1400" b="1">
                <a:solidFill>
                  <a:srgbClr val="262626"/>
                </a:solidFill>
                <a:latin typeface="Calibri" pitchFamily="34" charset="0"/>
              </a:rPr>
              <a:t>Primer proyecto desarrollado: Año 1965</a:t>
            </a: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1" y="476672"/>
            <a:ext cx="9180512" cy="64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918" tIns="34459" rIns="68918" bIns="34459" anchor="ctr"/>
          <a:lstStyle/>
          <a:p>
            <a:r>
              <a:rPr lang="es-ES" sz="2300" dirty="0" smtClean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Antecedentes del Proyecto</a:t>
            </a:r>
            <a:endParaRPr lang="es-ES" sz="2300" dirty="0">
              <a:solidFill>
                <a:srgbClr val="6F6F6E"/>
              </a:solidFill>
              <a:latin typeface="Arial Black" pitchFamily="34" charset="0"/>
              <a:cs typeface="Arial" pitchFamily="34" charset="0"/>
            </a:endParaRPr>
          </a:p>
        </p:txBody>
      </p:sp>
      <p:grpSp>
        <p:nvGrpSpPr>
          <p:cNvPr id="28" name="Agrupar 63"/>
          <p:cNvGrpSpPr>
            <a:grpSpLocks/>
          </p:cNvGrpSpPr>
          <p:nvPr/>
        </p:nvGrpSpPr>
        <p:grpSpPr bwMode="auto">
          <a:xfrm>
            <a:off x="107504" y="1399828"/>
            <a:ext cx="1627187" cy="4535487"/>
            <a:chOff x="684213" y="1458496"/>
            <a:chExt cx="1755467" cy="5000560"/>
          </a:xfrm>
        </p:grpSpPr>
        <p:sp>
          <p:nvSpPr>
            <p:cNvPr id="29" name="Rectángulo 1"/>
            <p:cNvSpPr>
              <a:spLocks noChangeArrowheads="1"/>
            </p:cNvSpPr>
            <p:nvPr/>
          </p:nvSpPr>
          <p:spPr bwMode="auto">
            <a:xfrm>
              <a:off x="684213" y="1458496"/>
              <a:ext cx="1755467" cy="5000560"/>
            </a:xfrm>
            <a:prstGeom prst="rect">
              <a:avLst/>
            </a:prstGeom>
            <a:gradFill rotWithShape="1">
              <a:gsLst>
                <a:gs pos="0">
                  <a:srgbClr val="EAF1C3"/>
                </a:gs>
                <a:gs pos="100000">
                  <a:srgbClr val="8DBF2F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47888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CuadroTexto 4"/>
            <p:cNvSpPr txBox="1">
              <a:spLocks noChangeArrowheads="1"/>
            </p:cNvSpPr>
            <p:nvPr/>
          </p:nvSpPr>
          <p:spPr bwMode="auto">
            <a:xfrm>
              <a:off x="693738" y="3002717"/>
              <a:ext cx="1745941" cy="144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7625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7625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7625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7625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AR" altLang="es-AR" sz="3700" b="1" dirty="0">
                  <a:solidFill>
                    <a:srgbClr val="595959"/>
                  </a:solidFill>
                  <a:latin typeface="Calibri" pitchFamily="34" charset="0"/>
                </a:rPr>
                <a:t>27</a:t>
              </a:r>
              <a:r>
                <a:rPr lang="es-AR" altLang="es-AR" sz="2100" b="1" dirty="0">
                  <a:solidFill>
                    <a:srgbClr val="404040"/>
                  </a:solidFill>
                  <a:latin typeface="Calibri" pitchFamily="34" charset="0"/>
                </a:rPr>
                <a:t> </a:t>
              </a:r>
              <a:r>
                <a:rPr lang="es-AR" altLang="es-AR" sz="2100" b="1" dirty="0">
                  <a:solidFill>
                    <a:srgbClr val="000000"/>
                  </a:solidFill>
                  <a:latin typeface="Calibri" pitchFamily="34" charset="0"/>
                </a:rPr>
                <a:t>Alternativas</a:t>
              </a:r>
              <a:r>
                <a:rPr lang="es-AR" altLang="es-AR" sz="2100" b="1" dirty="0">
                  <a:solidFill>
                    <a:srgbClr val="404040"/>
                  </a:solidFill>
                  <a:latin typeface="Calibri" pitchFamily="34" charset="0"/>
                </a:rPr>
                <a:t> </a:t>
              </a:r>
              <a:r>
                <a:rPr lang="es-AR" altLang="es-AR" sz="2100" b="1" dirty="0">
                  <a:solidFill>
                    <a:srgbClr val="000000"/>
                  </a:solidFill>
                  <a:latin typeface="Calibri" pitchFamily="34" charset="0"/>
                </a:rPr>
                <a:t>evaluadas</a:t>
              </a:r>
            </a:p>
          </p:txBody>
        </p:sp>
      </p:grpSp>
      <p:grpSp>
        <p:nvGrpSpPr>
          <p:cNvPr id="31" name="Agrupar 65"/>
          <p:cNvGrpSpPr>
            <a:grpSpLocks/>
          </p:cNvGrpSpPr>
          <p:nvPr/>
        </p:nvGrpSpPr>
        <p:grpSpPr bwMode="auto">
          <a:xfrm>
            <a:off x="1703462" y="1399828"/>
            <a:ext cx="2008354" cy="4535487"/>
            <a:chOff x="2282094" y="1458496"/>
            <a:chExt cx="2168869" cy="5000560"/>
          </a:xfrm>
        </p:grpSpPr>
        <p:sp>
          <p:nvSpPr>
            <p:cNvPr id="32" name="Rectángulo 25"/>
            <p:cNvSpPr>
              <a:spLocks noChangeArrowheads="1"/>
            </p:cNvSpPr>
            <p:nvPr/>
          </p:nvSpPr>
          <p:spPr bwMode="auto">
            <a:xfrm>
              <a:off x="2433816" y="1458496"/>
              <a:ext cx="1896961" cy="5000560"/>
            </a:xfrm>
            <a:prstGeom prst="rect">
              <a:avLst/>
            </a:prstGeom>
            <a:gradFill rotWithShape="1">
              <a:gsLst>
                <a:gs pos="0">
                  <a:srgbClr val="EAF1C3"/>
                </a:gs>
                <a:gs pos="100000">
                  <a:srgbClr val="8DBF2F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47888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CuadroTexto 30"/>
            <p:cNvSpPr txBox="1">
              <a:spLocks noChangeArrowheads="1"/>
            </p:cNvSpPr>
            <p:nvPr/>
          </p:nvSpPr>
          <p:spPr bwMode="auto">
            <a:xfrm>
              <a:off x="2285702" y="2678443"/>
              <a:ext cx="2165261" cy="210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2070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52070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52070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52070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52070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5207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5207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5207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5207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AR" altLang="es-ES" sz="2100" b="1" dirty="0">
                  <a:latin typeface="Calibri" pitchFamily="34" charset="0"/>
                </a:rPr>
                <a:t>“</a:t>
              </a:r>
              <a:r>
                <a:rPr lang="es-AR" altLang="es-AR" sz="2100" b="1" dirty="0">
                  <a:latin typeface="Calibri" pitchFamily="34" charset="0"/>
                </a:rPr>
                <a:t>Short </a:t>
              </a:r>
              <a:r>
                <a:rPr lang="es-AR" altLang="es-AR" sz="2100" b="1" dirty="0" err="1">
                  <a:latin typeface="Calibri" pitchFamily="34" charset="0"/>
                </a:rPr>
                <a:t>list</a:t>
              </a:r>
              <a:r>
                <a:rPr lang="es-AR" altLang="es-ES" sz="2100" b="1" dirty="0">
                  <a:latin typeface="Calibri" pitchFamily="34" charset="0"/>
                </a:rPr>
                <a:t>”</a:t>
              </a:r>
              <a:endParaRPr lang="es-AR" altLang="es-AR" sz="2100" b="1" dirty="0">
                <a:latin typeface="Calibri" pitchFamily="34" charset="0"/>
              </a:endParaRPr>
            </a:p>
            <a:p>
              <a:pPr algn="ctr" eaLnBrk="1" hangingPunct="1"/>
              <a:r>
                <a:rPr lang="es-AR" altLang="es-AR" sz="3700" b="1" dirty="0">
                  <a:solidFill>
                    <a:srgbClr val="595959"/>
                  </a:solidFill>
                  <a:latin typeface="Calibri" pitchFamily="34" charset="0"/>
                </a:rPr>
                <a:t>5</a:t>
              </a:r>
            </a:p>
            <a:p>
              <a:pPr algn="ctr" eaLnBrk="1" hangingPunct="1"/>
              <a:r>
                <a:rPr lang="es-AR" altLang="es-AR" sz="2000" b="1" dirty="0">
                  <a:solidFill>
                    <a:srgbClr val="000000"/>
                  </a:solidFill>
                  <a:latin typeface="Calibri" pitchFamily="34" charset="0"/>
                </a:rPr>
                <a:t>proyectos analizados detalladamente </a:t>
              </a:r>
            </a:p>
          </p:txBody>
        </p:sp>
        <p:sp>
          <p:nvSpPr>
            <p:cNvPr id="34" name="Flecha derecha 34"/>
            <p:cNvSpPr>
              <a:spLocks noChangeArrowheads="1"/>
            </p:cNvSpPr>
            <p:nvPr/>
          </p:nvSpPr>
          <p:spPr bwMode="auto">
            <a:xfrm>
              <a:off x="2282094" y="3508078"/>
              <a:ext cx="303445" cy="287047"/>
            </a:xfrm>
            <a:prstGeom prst="rightArrow">
              <a:avLst>
                <a:gd name="adj1" fmla="val 50000"/>
                <a:gd name="adj2" fmla="val 49998"/>
              </a:avLst>
            </a:prstGeom>
            <a:solidFill>
              <a:srgbClr val="FECE08"/>
            </a:solidFill>
            <a:ln w="9525">
              <a:solidFill>
                <a:srgbClr val="7F7F7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7888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35" name="Agrupar 70"/>
          <p:cNvGrpSpPr>
            <a:grpSpLocks/>
          </p:cNvGrpSpPr>
          <p:nvPr/>
        </p:nvGrpSpPr>
        <p:grpSpPr bwMode="auto">
          <a:xfrm>
            <a:off x="251520" y="1399828"/>
            <a:ext cx="5210175" cy="4535487"/>
            <a:chOff x="684212" y="1458496"/>
            <a:chExt cx="5621350" cy="5000560"/>
          </a:xfrm>
        </p:grpSpPr>
        <p:grpSp>
          <p:nvGrpSpPr>
            <p:cNvPr id="36" name="Agrupar 66"/>
            <p:cNvGrpSpPr>
              <a:grpSpLocks/>
            </p:cNvGrpSpPr>
            <p:nvPr/>
          </p:nvGrpSpPr>
          <p:grpSpPr bwMode="auto">
            <a:xfrm>
              <a:off x="4194182" y="1458496"/>
              <a:ext cx="2111380" cy="5000560"/>
              <a:chOff x="4194182" y="1458496"/>
              <a:chExt cx="2111380" cy="5000560"/>
            </a:xfrm>
          </p:grpSpPr>
          <p:sp>
            <p:nvSpPr>
              <p:cNvPr id="40" name="Rectángulo 27"/>
              <p:cNvSpPr>
                <a:spLocks noChangeArrowheads="1"/>
              </p:cNvSpPr>
              <p:nvPr/>
            </p:nvSpPr>
            <p:spPr bwMode="auto">
              <a:xfrm>
                <a:off x="4488300" y="1458496"/>
                <a:ext cx="1753888" cy="5000560"/>
              </a:xfrm>
              <a:prstGeom prst="rect">
                <a:avLst/>
              </a:prstGeom>
              <a:gradFill rotWithShape="1">
                <a:gsLst>
                  <a:gs pos="0">
                    <a:srgbClr val="EAF1C3"/>
                  </a:gs>
                  <a:gs pos="100000">
                    <a:srgbClr val="8DBF2F"/>
                  </a:gs>
                </a:gsLst>
                <a:lin ang="5400000"/>
              </a:gradFill>
              <a:ln>
                <a:noFill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/>
            </p:spPr>
            <p:txBody>
              <a:bodyPr anchor="ctr"/>
              <a:lstStyle/>
              <a:p>
                <a:pPr algn="ctr" defTabSz="47888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41" name="CuadroTexto 31"/>
              <p:cNvSpPr txBox="1"/>
              <p:nvPr/>
            </p:nvSpPr>
            <p:spPr>
              <a:xfrm>
                <a:off x="4443768" y="2281129"/>
                <a:ext cx="1861794" cy="296673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defTabSz="5207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5207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5207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5207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520700"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520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520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520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5207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AR" altLang="es-AR" sz="2100" b="1" smtClean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Selección mejor proyecto:  </a:t>
                </a:r>
                <a:r>
                  <a:rPr lang="es-AR" altLang="es-ES" sz="2500" b="1" smtClean="0">
                    <a:solidFill>
                      <a:srgbClr val="595959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:r>
                  <a:rPr lang="es-AR" altLang="es-AR" sz="2500" b="1" smtClean="0">
                    <a:solidFill>
                      <a:srgbClr val="595959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Túnel</a:t>
                </a:r>
              </a:p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s-AR" altLang="es-AR" sz="2500" b="1" smtClean="0">
                    <a:solidFill>
                      <a:srgbClr val="595959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frente</a:t>
                </a:r>
              </a:p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s-AR" altLang="es-AR" sz="2500" b="1" smtClean="0">
                    <a:solidFill>
                      <a:srgbClr val="595959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 los docks</a:t>
                </a:r>
              </a:p>
              <a:p>
                <a:pPr algn="ctr" eaLnBrk="1" hangingPunct="1">
                  <a:lnSpc>
                    <a:spcPct val="80000"/>
                  </a:lnSpc>
                  <a:defRPr/>
                </a:pPr>
                <a:r>
                  <a:rPr lang="es-AR" altLang="es-AR" sz="2500" b="1" smtClean="0">
                    <a:solidFill>
                      <a:srgbClr val="595959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de Puerto Mad</a:t>
                </a:r>
                <a:r>
                  <a:rPr lang="es-AR" altLang="es-AR" sz="2500" b="1" smtClean="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anose="020F0502020204030204" pitchFamily="34" charset="0"/>
                    <a:cs typeface="Arial" panose="020B0604020202020204" pitchFamily="34" charset="0"/>
                  </a:rPr>
                  <a:t>ero</a:t>
                </a:r>
                <a:r>
                  <a:rPr lang="es-AR" altLang="es-ES" sz="2500" b="1" smtClean="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s-AR" altLang="es-AR" sz="2500" b="1" smtClean="0">
                  <a:solidFill>
                    <a:srgbClr val="59595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lecha derecha 37"/>
              <p:cNvSpPr>
                <a:spLocks noChangeArrowheads="1"/>
              </p:cNvSpPr>
              <p:nvPr/>
            </p:nvSpPr>
            <p:spPr bwMode="auto">
              <a:xfrm>
                <a:off x="4193702" y="3508078"/>
                <a:ext cx="303163" cy="287047"/>
              </a:xfrm>
              <a:prstGeom prst="rightArrow">
                <a:avLst>
                  <a:gd name="adj1" fmla="val 50000"/>
                  <a:gd name="adj2" fmla="val 49996"/>
                </a:avLst>
              </a:prstGeom>
              <a:solidFill>
                <a:srgbClr val="FECE08"/>
              </a:solidFill>
              <a:ln w="9525">
                <a:solidFill>
                  <a:srgbClr val="7F7F7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7888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37" name="Agrupar 69"/>
            <p:cNvGrpSpPr>
              <a:grpSpLocks/>
            </p:cNvGrpSpPr>
            <p:nvPr/>
          </p:nvGrpSpPr>
          <p:grpSpPr bwMode="auto">
            <a:xfrm>
              <a:off x="684212" y="5419851"/>
              <a:ext cx="5549913" cy="424257"/>
              <a:chOff x="684212" y="5419851"/>
              <a:chExt cx="5549913" cy="424257"/>
            </a:xfrm>
          </p:grpSpPr>
          <p:sp>
            <p:nvSpPr>
              <p:cNvPr id="38" name="Hexágono 60"/>
              <p:cNvSpPr>
                <a:spLocks noChangeArrowheads="1"/>
              </p:cNvSpPr>
              <p:nvPr/>
            </p:nvSpPr>
            <p:spPr bwMode="auto">
              <a:xfrm>
                <a:off x="684212" y="5494651"/>
                <a:ext cx="5549413" cy="309800"/>
              </a:xfrm>
              <a:prstGeom prst="hexagon">
                <a:avLst>
                  <a:gd name="adj" fmla="val 25045"/>
                  <a:gd name="vf" fmla="val 115470"/>
                </a:avLst>
              </a:prstGeom>
              <a:solidFill>
                <a:srgbClr val="FECE08"/>
              </a:solidFill>
              <a:ln>
                <a:noFill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/>
            </p:spPr>
            <p:txBody>
              <a:bodyPr anchor="ctr"/>
              <a:lstStyle/>
              <a:p>
                <a:pPr algn="ctr" defTabSz="47888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9" name="9 CuadroTexto"/>
              <p:cNvSpPr txBox="1"/>
              <p:nvPr/>
            </p:nvSpPr>
            <p:spPr bwMode="auto">
              <a:xfrm>
                <a:off x="684212" y="5419388"/>
                <a:ext cx="5496317" cy="425320"/>
              </a:xfrm>
              <a:prstGeom prst="rect">
                <a:avLst/>
              </a:prstGeom>
              <a:noFill/>
              <a:ln w="76200" cap="flat" cmpd="sng" algn="ctr">
                <a:noFill/>
                <a:prstDash val="solid"/>
                <a:miter lim="800000"/>
                <a:headEnd/>
                <a:tailE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pAutoFit/>
              </a:bodyPr>
              <a:lstStyle/>
              <a:p>
                <a:pPr algn="ctr" defTabSz="47888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AR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ＭＳ Ｐゴシック" pitchFamily="34" charset="-128"/>
                  </a:rPr>
                  <a:t>ESTUDIOS EFECTUADOS POR LA CAPM</a:t>
                </a:r>
              </a:p>
            </p:txBody>
          </p:sp>
        </p:grpSp>
      </p:grpSp>
      <p:grpSp>
        <p:nvGrpSpPr>
          <p:cNvPr id="43" name="Agrupar 68"/>
          <p:cNvGrpSpPr>
            <a:grpSpLocks/>
          </p:cNvGrpSpPr>
          <p:nvPr/>
        </p:nvGrpSpPr>
        <p:grpSpPr bwMode="auto">
          <a:xfrm>
            <a:off x="5425184" y="1399828"/>
            <a:ext cx="3755329" cy="4535487"/>
            <a:chOff x="6265874" y="1458496"/>
            <a:chExt cx="4052090" cy="5000560"/>
          </a:xfrm>
        </p:grpSpPr>
        <p:sp>
          <p:nvSpPr>
            <p:cNvPr id="44" name="Rectángulo 29"/>
            <p:cNvSpPr>
              <a:spLocks noChangeArrowheads="1"/>
            </p:cNvSpPr>
            <p:nvPr/>
          </p:nvSpPr>
          <p:spPr bwMode="auto">
            <a:xfrm>
              <a:off x="8453204" y="1458496"/>
              <a:ext cx="1481810" cy="5000560"/>
            </a:xfrm>
            <a:prstGeom prst="rect">
              <a:avLst/>
            </a:prstGeom>
            <a:gradFill rotWithShape="1">
              <a:gsLst>
                <a:gs pos="0">
                  <a:srgbClr val="EAF1C3"/>
                </a:gs>
                <a:gs pos="100000">
                  <a:srgbClr val="8DBF2F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47888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CuadroTexto 32"/>
            <p:cNvSpPr txBox="1"/>
            <p:nvPr/>
          </p:nvSpPr>
          <p:spPr>
            <a:xfrm>
              <a:off x="8204182" y="3142269"/>
              <a:ext cx="2113782" cy="11341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78881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AR" sz="2500" b="1" dirty="0">
                  <a:solidFill>
                    <a:srgbClr val="595959"/>
                  </a:solidFill>
                  <a:latin typeface="+mn-lt"/>
                  <a:ea typeface="+mn-ea"/>
                </a:rPr>
                <a:t>Paseo</a:t>
              </a:r>
            </a:p>
            <a:p>
              <a:pPr algn="ctr" defTabSz="478881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AR" sz="2500" b="1" dirty="0">
                  <a:solidFill>
                    <a:srgbClr val="595959"/>
                  </a:solidFill>
                  <a:latin typeface="+mn-lt"/>
                  <a:ea typeface="+mn-ea"/>
                </a:rPr>
                <a:t>del</a:t>
              </a:r>
            </a:p>
            <a:p>
              <a:pPr algn="ctr" defTabSz="478881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AR" sz="2500" b="1" dirty="0">
                  <a:solidFill>
                    <a:srgbClr val="595959"/>
                  </a:solidFill>
                  <a:latin typeface="+mn-lt"/>
                  <a:ea typeface="+mn-ea"/>
                </a:rPr>
                <a:t>Bajo</a:t>
              </a:r>
              <a:endParaRPr lang="es-AR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46" name="Igual 40"/>
            <p:cNvSpPr>
              <a:spLocks/>
            </p:cNvSpPr>
            <p:nvPr/>
          </p:nvSpPr>
          <p:spPr bwMode="auto">
            <a:xfrm>
              <a:off x="7894891" y="3520330"/>
              <a:ext cx="313469" cy="315051"/>
            </a:xfrm>
            <a:custGeom>
              <a:avLst/>
              <a:gdLst>
                <a:gd name="T0" fmla="*/ 41551 w 314347"/>
                <a:gd name="T1" fmla="*/ 64900 h 314321"/>
                <a:gd name="T2" fmla="*/ 271918 w 314347"/>
                <a:gd name="T3" fmla="*/ 64900 h 314321"/>
                <a:gd name="T4" fmla="*/ 271918 w 314347"/>
                <a:gd name="T5" fmla="*/ 139000 h 314321"/>
                <a:gd name="T6" fmla="*/ 41551 w 314347"/>
                <a:gd name="T7" fmla="*/ 139000 h 314321"/>
                <a:gd name="T8" fmla="*/ 41551 w 314347"/>
                <a:gd name="T9" fmla="*/ 64900 h 314321"/>
                <a:gd name="T10" fmla="*/ 41551 w 314347"/>
                <a:gd name="T11" fmla="*/ 176051 h 314321"/>
                <a:gd name="T12" fmla="*/ 271918 w 314347"/>
                <a:gd name="T13" fmla="*/ 176051 h 314321"/>
                <a:gd name="T14" fmla="*/ 271918 w 314347"/>
                <a:gd name="T15" fmla="*/ 250151 h 314321"/>
                <a:gd name="T16" fmla="*/ 41551 w 314347"/>
                <a:gd name="T17" fmla="*/ 250151 h 314321"/>
                <a:gd name="T18" fmla="*/ 41551 w 314347"/>
                <a:gd name="T19" fmla="*/ 176051 h 3143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4347" h="314321">
                  <a:moveTo>
                    <a:pt x="41667" y="64750"/>
                  </a:moveTo>
                  <a:lnTo>
                    <a:pt x="272680" y="64750"/>
                  </a:lnTo>
                  <a:lnTo>
                    <a:pt x="272680" y="138678"/>
                  </a:lnTo>
                  <a:lnTo>
                    <a:pt x="41667" y="138678"/>
                  </a:lnTo>
                  <a:lnTo>
                    <a:pt x="41667" y="64750"/>
                  </a:lnTo>
                  <a:close/>
                  <a:moveTo>
                    <a:pt x="41667" y="175643"/>
                  </a:moveTo>
                  <a:lnTo>
                    <a:pt x="272680" y="175643"/>
                  </a:lnTo>
                  <a:lnTo>
                    <a:pt x="272680" y="249571"/>
                  </a:lnTo>
                  <a:lnTo>
                    <a:pt x="41667" y="249571"/>
                  </a:lnTo>
                  <a:lnTo>
                    <a:pt x="41667" y="175643"/>
                  </a:lnTo>
                  <a:close/>
                </a:path>
              </a:pathLst>
            </a:custGeom>
            <a:solidFill>
              <a:srgbClr val="FECE08"/>
            </a:solidFill>
            <a:ln w="9525" cap="flat" cmpd="sng">
              <a:solidFill>
                <a:srgbClr val="7F7F7F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s-AR"/>
            </a:p>
          </p:txBody>
        </p:sp>
        <p:sp>
          <p:nvSpPr>
            <p:cNvPr id="47" name="Hexágono 61"/>
            <p:cNvSpPr>
              <a:spLocks noChangeArrowheads="1"/>
            </p:cNvSpPr>
            <p:nvPr/>
          </p:nvSpPr>
          <p:spPr bwMode="auto">
            <a:xfrm>
              <a:off x="6283004" y="5494650"/>
              <a:ext cx="3634882" cy="308050"/>
            </a:xfrm>
            <a:prstGeom prst="hexagon">
              <a:avLst>
                <a:gd name="adj" fmla="val 24965"/>
                <a:gd name="vf" fmla="val 115470"/>
              </a:avLst>
            </a:prstGeom>
            <a:solidFill>
              <a:srgbClr val="FECE08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defTabSz="47888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9 CuadroTexto"/>
            <p:cNvSpPr txBox="1"/>
            <p:nvPr/>
          </p:nvSpPr>
          <p:spPr bwMode="auto">
            <a:xfrm>
              <a:off x="6265874" y="5428445"/>
              <a:ext cx="3598911" cy="407204"/>
            </a:xfrm>
            <a:prstGeom prst="rect">
              <a:avLst/>
            </a:prstGeom>
            <a:noFill/>
            <a:ln w="76200" cap="flat" cmpd="sng" algn="ctr">
              <a:noFill/>
              <a:prstDash val="solid"/>
              <a:miter lim="800000"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defTabSz="47888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AR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pitchFamily="34" charset="-128"/>
                </a:rPr>
                <a:t>GCBA </a:t>
              </a:r>
              <a:r>
                <a:rPr lang="es-AR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ＭＳ Ｐゴシック" pitchFamily="34" charset="-128"/>
                </a:rPr>
                <a:t>- AUSA</a:t>
              </a:r>
              <a:endParaRPr lang="es-AR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49" name="Agrupar 67"/>
          <p:cNvGrpSpPr>
            <a:grpSpLocks/>
          </p:cNvGrpSpPr>
          <p:nvPr/>
        </p:nvGrpSpPr>
        <p:grpSpPr bwMode="auto">
          <a:xfrm>
            <a:off x="5255320" y="3157190"/>
            <a:ext cx="1914525" cy="465138"/>
            <a:chOff x="6083671" y="3395743"/>
            <a:chExt cx="2065671" cy="512254"/>
          </a:xfrm>
        </p:grpSpPr>
        <p:sp>
          <p:nvSpPr>
            <p:cNvPr id="50" name="CuadroTexto 33"/>
            <p:cNvSpPr txBox="1">
              <a:spLocks noChangeArrowheads="1"/>
            </p:cNvSpPr>
            <p:nvPr/>
          </p:nvSpPr>
          <p:spPr bwMode="auto">
            <a:xfrm>
              <a:off x="6244650" y="3395743"/>
              <a:ext cx="1904692" cy="45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7625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7625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7625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7625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s-AR" altLang="es-AR" sz="2100" b="1">
                  <a:solidFill>
                    <a:srgbClr val="000000"/>
                  </a:solidFill>
                  <a:latin typeface="Calibri" pitchFamily="34" charset="0"/>
                </a:rPr>
                <a:t>Limitantes</a:t>
              </a:r>
            </a:p>
          </p:txBody>
        </p:sp>
        <p:sp>
          <p:nvSpPr>
            <p:cNvPr id="51" name="Más 39"/>
            <p:cNvSpPr>
              <a:spLocks/>
            </p:cNvSpPr>
            <p:nvPr/>
          </p:nvSpPr>
          <p:spPr bwMode="auto">
            <a:xfrm>
              <a:off x="6083671" y="3446444"/>
              <a:ext cx="462464" cy="461553"/>
            </a:xfrm>
            <a:custGeom>
              <a:avLst/>
              <a:gdLst>
                <a:gd name="T0" fmla="*/ 61300 w 462037"/>
                <a:gd name="T1" fmla="*/ 176498 h 461504"/>
                <a:gd name="T2" fmla="*/ 176909 w 462037"/>
                <a:gd name="T3" fmla="*/ 176498 h 461504"/>
                <a:gd name="T4" fmla="*/ 176909 w 462037"/>
                <a:gd name="T5" fmla="*/ 61178 h 461504"/>
                <a:gd name="T6" fmla="*/ 285555 w 462037"/>
                <a:gd name="T7" fmla="*/ 61178 h 461504"/>
                <a:gd name="T8" fmla="*/ 285555 w 462037"/>
                <a:gd name="T9" fmla="*/ 176498 h 461504"/>
                <a:gd name="T10" fmla="*/ 401164 w 462037"/>
                <a:gd name="T11" fmla="*/ 176498 h 461504"/>
                <a:gd name="T12" fmla="*/ 401164 w 462037"/>
                <a:gd name="T13" fmla="*/ 285055 h 461504"/>
                <a:gd name="T14" fmla="*/ 285555 w 462037"/>
                <a:gd name="T15" fmla="*/ 285055 h 461504"/>
                <a:gd name="T16" fmla="*/ 285555 w 462037"/>
                <a:gd name="T17" fmla="*/ 400375 h 461504"/>
                <a:gd name="T18" fmla="*/ 176909 w 462037"/>
                <a:gd name="T19" fmla="*/ 400375 h 461504"/>
                <a:gd name="T20" fmla="*/ 176909 w 462037"/>
                <a:gd name="T21" fmla="*/ 285055 h 461504"/>
                <a:gd name="T22" fmla="*/ 61300 w 462037"/>
                <a:gd name="T23" fmla="*/ 285055 h 461504"/>
                <a:gd name="T24" fmla="*/ 61300 w 462037"/>
                <a:gd name="T25" fmla="*/ 176498 h 4615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2037" h="461504">
                  <a:moveTo>
                    <a:pt x="61243" y="176479"/>
                  </a:moveTo>
                  <a:lnTo>
                    <a:pt x="176746" y="176479"/>
                  </a:lnTo>
                  <a:lnTo>
                    <a:pt x="176746" y="61172"/>
                  </a:lnTo>
                  <a:lnTo>
                    <a:pt x="285291" y="61172"/>
                  </a:lnTo>
                  <a:lnTo>
                    <a:pt x="285291" y="176479"/>
                  </a:lnTo>
                  <a:lnTo>
                    <a:pt x="400794" y="176479"/>
                  </a:lnTo>
                  <a:lnTo>
                    <a:pt x="400794" y="285025"/>
                  </a:lnTo>
                  <a:lnTo>
                    <a:pt x="285291" y="285025"/>
                  </a:lnTo>
                  <a:lnTo>
                    <a:pt x="285291" y="400332"/>
                  </a:lnTo>
                  <a:lnTo>
                    <a:pt x="176746" y="400332"/>
                  </a:lnTo>
                  <a:lnTo>
                    <a:pt x="176746" y="285025"/>
                  </a:lnTo>
                  <a:lnTo>
                    <a:pt x="61243" y="285025"/>
                  </a:lnTo>
                  <a:lnTo>
                    <a:pt x="61243" y="176479"/>
                  </a:lnTo>
                  <a:close/>
                </a:path>
              </a:pathLst>
            </a:custGeom>
            <a:solidFill>
              <a:srgbClr val="FECE08"/>
            </a:solidFill>
            <a:ln w="9525" cap="flat" cmpd="sng">
              <a:solidFill>
                <a:srgbClr val="7F7F7F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s-AR"/>
            </a:p>
          </p:txBody>
        </p:sp>
      </p:grpSp>
      <p:sp>
        <p:nvSpPr>
          <p:cNvPr id="52" name="3 Rectángulo"/>
          <p:cNvSpPr>
            <a:spLocks noChangeArrowheads="1"/>
          </p:cNvSpPr>
          <p:nvPr/>
        </p:nvSpPr>
        <p:spPr bwMode="auto">
          <a:xfrm>
            <a:off x="5311536" y="3717016"/>
            <a:ext cx="2520280" cy="106968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3977" tIns="41989" rIns="83977" bIns="41989">
            <a:spAutoFit/>
          </a:bodyPr>
          <a:lstStyle>
            <a:lvl1pPr marL="260350" indent="-260350" defTabSz="477838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77838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77838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77838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77838"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778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778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778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778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AR" sz="1600" dirty="0" smtClean="0">
                <a:latin typeface="Gotham Medium" charset="0"/>
              </a:rPr>
              <a:t>Construcción RER.</a:t>
            </a:r>
            <a:endParaRPr lang="es-ES" altLang="es-AR" sz="1600" dirty="0">
              <a:latin typeface="Gotham Medium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AR" sz="1600" dirty="0" smtClean="0">
                <a:latin typeface="Gotham Medium" charset="0"/>
              </a:rPr>
              <a:t>Sin expropiaciones.</a:t>
            </a:r>
          </a:p>
          <a:p>
            <a:pPr algn="just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AR" sz="1600" dirty="0" err="1" smtClean="0">
                <a:latin typeface="Gotham Medium" charset="0"/>
              </a:rPr>
              <a:t>Sust</a:t>
            </a:r>
            <a:r>
              <a:rPr lang="es-ES" altLang="es-AR" sz="1600" dirty="0" smtClean="0">
                <a:latin typeface="Gotham Medium" charset="0"/>
              </a:rPr>
              <a:t>. peligrosas.</a:t>
            </a:r>
          </a:p>
          <a:p>
            <a:pPr algn="just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AR" sz="1600" dirty="0">
                <a:latin typeface="Gotham Medium" charset="0"/>
              </a:rPr>
              <a:t>C</a:t>
            </a:r>
            <a:r>
              <a:rPr lang="es-ES" altLang="es-AR" sz="1600" dirty="0" smtClean="0">
                <a:latin typeface="Gotham Medium" charset="0"/>
              </a:rPr>
              <a:t>osto y plazo.</a:t>
            </a:r>
            <a:endParaRPr lang="es-AR" altLang="es-AR" sz="16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 bwMode="auto">
          <a:xfrm>
            <a:off x="0" y="519295"/>
            <a:ext cx="7347629" cy="423534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918" tIns="34459" rIns="68918" bIns="34459" anchor="ctr">
            <a:spAutoFit/>
          </a:bodyPr>
          <a:lstStyle/>
          <a:p>
            <a:pPr>
              <a:defRPr/>
            </a:pPr>
            <a:r>
              <a:rPr lang="es-AR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Traza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12522" r="16183" b="29587"/>
          <a:stretch/>
        </p:blipFill>
        <p:spPr bwMode="auto">
          <a:xfrm>
            <a:off x="309411" y="1311472"/>
            <a:ext cx="8834213" cy="449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1360978" y="4681774"/>
            <a:ext cx="791164" cy="628551"/>
          </a:xfrm>
          <a:prstGeom prst="ellipse">
            <a:avLst/>
          </a:prstGeom>
          <a:solidFill>
            <a:srgbClr val="FECD09">
              <a:alpha val="22000"/>
            </a:srgbClr>
          </a:solidFill>
          <a:ln>
            <a:solidFill>
              <a:srgbClr val="FEC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918" tIns="34459" rIns="68918" bIns="34459"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7674174" y="1441414"/>
            <a:ext cx="1166880" cy="864096"/>
          </a:xfrm>
          <a:prstGeom prst="ellipse">
            <a:avLst/>
          </a:prstGeom>
          <a:solidFill>
            <a:srgbClr val="FECD09">
              <a:alpha val="22000"/>
            </a:srgbClr>
          </a:solidFill>
          <a:ln>
            <a:solidFill>
              <a:srgbClr val="FEC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918" tIns="34459" rIns="68918" bIns="34459"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6912237" y="3871684"/>
            <a:ext cx="501803" cy="398762"/>
          </a:xfrm>
          <a:prstGeom prst="ellipse">
            <a:avLst/>
          </a:prstGeom>
          <a:solidFill>
            <a:srgbClr val="FECD09">
              <a:alpha val="22000"/>
            </a:srgbClr>
          </a:solidFill>
          <a:ln>
            <a:solidFill>
              <a:srgbClr val="FECE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918" tIns="34459" rIns="68918" bIns="34459" rtlCol="0" anchor="ctr"/>
          <a:lstStyle/>
          <a:p>
            <a:pPr algn="ctr"/>
            <a:endParaRPr lang="es-AR"/>
          </a:p>
        </p:txBody>
      </p:sp>
      <p:sp>
        <p:nvSpPr>
          <p:cNvPr id="8" name="7 CuadroTexto"/>
          <p:cNvSpPr txBox="1"/>
          <p:nvPr/>
        </p:nvSpPr>
        <p:spPr>
          <a:xfrm>
            <a:off x="272496" y="4951805"/>
            <a:ext cx="1253199" cy="408145"/>
          </a:xfrm>
          <a:prstGeom prst="rect">
            <a:avLst/>
          </a:prstGeom>
          <a:solidFill>
            <a:srgbClr val="FECD09"/>
          </a:solidFill>
        </p:spPr>
        <p:txBody>
          <a:bodyPr wrap="square" lIns="68918" tIns="34459" rIns="68918" bIns="34459" rtlCol="0">
            <a:spAutoFit/>
          </a:bodyPr>
          <a:lstStyle>
            <a:defPPr>
              <a:defRPr lang="es-ES"/>
            </a:defPPr>
            <a:lvl1pPr algn="ctr">
              <a:defRPr sz="1100" b="1">
                <a:solidFill>
                  <a:srgbClr val="006600"/>
                </a:solidFill>
              </a:defRPr>
            </a:lvl1pPr>
          </a:lstStyle>
          <a:p>
            <a:r>
              <a:rPr lang="es-MX" dirty="0"/>
              <a:t>AU R. Balbín </a:t>
            </a:r>
          </a:p>
          <a:p>
            <a:r>
              <a:rPr lang="es-MX" dirty="0"/>
              <a:t>(Bs.As.-La Plata)</a:t>
            </a:r>
            <a:endParaRPr lang="es-AR" dirty="0"/>
          </a:p>
        </p:txBody>
      </p:sp>
      <p:sp>
        <p:nvSpPr>
          <p:cNvPr id="9" name="8 Flecha arriba y abajo"/>
          <p:cNvSpPr/>
          <p:nvPr/>
        </p:nvSpPr>
        <p:spPr>
          <a:xfrm rot="4809769">
            <a:off x="1421016" y="4978858"/>
            <a:ext cx="164498" cy="260074"/>
          </a:xfrm>
          <a:prstGeom prst="upDown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918" tIns="34459" rIns="68918" bIns="34459" rtlCol="0" anchor="ctr"/>
          <a:lstStyle/>
          <a:p>
            <a:pPr algn="ctr"/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>
            <a:off x="1360978" y="4195721"/>
            <a:ext cx="735399" cy="323165"/>
          </a:xfrm>
          <a:prstGeom prst="rect">
            <a:avLst/>
          </a:prstGeom>
          <a:solidFill>
            <a:srgbClr val="FECD09"/>
          </a:solidFill>
        </p:spPr>
        <p:txBody>
          <a:bodyPr wrap="square" lIns="68918" tIns="34459" rIns="68918" bIns="34459" rtlCol="0">
            <a:spAutoFit/>
          </a:bodyPr>
          <a:lstStyle/>
          <a:p>
            <a:pPr algn="ctr"/>
            <a:r>
              <a:rPr lang="es-MX" sz="800" b="1" dirty="0">
                <a:solidFill>
                  <a:srgbClr val="006600"/>
                </a:solidFill>
              </a:rPr>
              <a:t>AU1 - 25</a:t>
            </a:r>
          </a:p>
          <a:p>
            <a:pPr algn="ctr"/>
            <a:r>
              <a:rPr lang="es-MX" sz="800" b="1" dirty="0">
                <a:solidFill>
                  <a:srgbClr val="006600"/>
                </a:solidFill>
              </a:rPr>
              <a:t>de Mayo</a:t>
            </a:r>
            <a:endParaRPr lang="es-AR" sz="800" b="1" dirty="0">
              <a:solidFill>
                <a:srgbClr val="006600"/>
              </a:solidFill>
            </a:endParaRPr>
          </a:p>
        </p:txBody>
      </p:sp>
      <p:sp>
        <p:nvSpPr>
          <p:cNvPr id="11" name="10 Flecha arriba y abajo"/>
          <p:cNvSpPr/>
          <p:nvPr/>
        </p:nvSpPr>
        <p:spPr>
          <a:xfrm rot="21008313">
            <a:off x="1661497" y="4534971"/>
            <a:ext cx="209199" cy="346977"/>
          </a:xfrm>
          <a:prstGeom prst="upDown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918" tIns="34459" rIns="68918" bIns="34459" rtlCol="0" anchor="ctr"/>
          <a:lstStyle/>
          <a:p>
            <a:pPr algn="ctr"/>
            <a:endParaRPr lang="es-AR"/>
          </a:p>
        </p:txBody>
      </p:sp>
      <p:sp>
        <p:nvSpPr>
          <p:cNvPr id="12" name="11 CuadroTexto"/>
          <p:cNvSpPr txBox="1"/>
          <p:nvPr/>
        </p:nvSpPr>
        <p:spPr>
          <a:xfrm>
            <a:off x="6274432" y="3530045"/>
            <a:ext cx="974265" cy="577422"/>
          </a:xfrm>
          <a:prstGeom prst="rect">
            <a:avLst/>
          </a:prstGeom>
          <a:solidFill>
            <a:srgbClr val="FECD09"/>
          </a:solidFill>
        </p:spPr>
        <p:txBody>
          <a:bodyPr wrap="square" lIns="68918" tIns="34459" rIns="68918" bIns="34459" rtlCol="0">
            <a:spAutoFit/>
          </a:bodyPr>
          <a:lstStyle>
            <a:defPPr>
              <a:defRPr lang="es-ES"/>
            </a:defPPr>
            <a:lvl1pPr algn="ctr">
              <a:defRPr sz="1100" b="1">
                <a:solidFill>
                  <a:srgbClr val="006600"/>
                </a:solidFill>
              </a:defRPr>
            </a:lvl1pPr>
          </a:lstStyle>
          <a:p>
            <a:r>
              <a:rPr lang="es-MX" dirty="0" smtClean="0"/>
              <a:t>Terminal de </a:t>
            </a:r>
          </a:p>
          <a:p>
            <a:r>
              <a:rPr lang="es-MX" dirty="0" smtClean="0"/>
              <a:t>Ómnibus </a:t>
            </a:r>
          </a:p>
          <a:p>
            <a:r>
              <a:rPr lang="es-MX" dirty="0" smtClean="0"/>
              <a:t>de Retiro</a:t>
            </a:r>
            <a:endParaRPr lang="es-AR" dirty="0"/>
          </a:p>
        </p:txBody>
      </p:sp>
      <p:sp>
        <p:nvSpPr>
          <p:cNvPr id="13" name="12 Flecha arriba y abajo"/>
          <p:cNvSpPr/>
          <p:nvPr/>
        </p:nvSpPr>
        <p:spPr>
          <a:xfrm rot="1864089">
            <a:off x="8488805" y="1196541"/>
            <a:ext cx="209199" cy="346977"/>
          </a:xfrm>
          <a:prstGeom prst="upDown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918" tIns="34459" rIns="68918" bIns="34459" rtlCol="0" anchor="ctr"/>
          <a:lstStyle/>
          <a:p>
            <a:pPr algn="ctr"/>
            <a:endParaRPr lang="es-AR"/>
          </a:p>
        </p:txBody>
      </p:sp>
      <p:sp>
        <p:nvSpPr>
          <p:cNvPr id="14" name="13 CuadroTexto"/>
          <p:cNvSpPr txBox="1"/>
          <p:nvPr/>
        </p:nvSpPr>
        <p:spPr>
          <a:xfrm>
            <a:off x="8327263" y="2305510"/>
            <a:ext cx="676838" cy="577422"/>
          </a:xfrm>
          <a:prstGeom prst="rect">
            <a:avLst/>
          </a:prstGeom>
          <a:solidFill>
            <a:srgbClr val="FECD09"/>
          </a:solidFill>
        </p:spPr>
        <p:txBody>
          <a:bodyPr wrap="square" lIns="68918" tIns="34459" rIns="68918" bIns="34459" rtlCol="0">
            <a:spAutoFit/>
          </a:bodyPr>
          <a:lstStyle>
            <a:defPPr>
              <a:defRPr lang="es-ES"/>
            </a:defPPr>
            <a:lvl1pPr algn="ctr">
              <a:defRPr sz="1100" b="1">
                <a:solidFill>
                  <a:srgbClr val="006600"/>
                </a:solidFill>
              </a:defRPr>
            </a:lvl1pPr>
          </a:lstStyle>
          <a:p>
            <a:r>
              <a:rPr lang="es-MX" dirty="0" smtClean="0"/>
              <a:t>Puerto </a:t>
            </a:r>
          </a:p>
          <a:p>
            <a:r>
              <a:rPr lang="es-MX" dirty="0" smtClean="0"/>
              <a:t>Buenos</a:t>
            </a:r>
          </a:p>
          <a:p>
            <a:r>
              <a:rPr lang="es-MX" dirty="0" smtClean="0"/>
              <a:t>Aires</a:t>
            </a:r>
            <a:endParaRPr lang="es-AR" dirty="0"/>
          </a:p>
        </p:txBody>
      </p:sp>
      <p:sp>
        <p:nvSpPr>
          <p:cNvPr id="15" name="14 Flecha arriba y abajo"/>
          <p:cNvSpPr/>
          <p:nvPr/>
        </p:nvSpPr>
        <p:spPr>
          <a:xfrm rot="18551315">
            <a:off x="8234406" y="2162898"/>
            <a:ext cx="172593" cy="364293"/>
          </a:xfrm>
          <a:prstGeom prst="upDown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918" tIns="34459" rIns="68918" bIns="34459" rtlCol="0" anchor="ctr"/>
          <a:lstStyle/>
          <a:p>
            <a:pPr algn="ctr"/>
            <a:endParaRPr lang="es-AR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11" y="4452951"/>
            <a:ext cx="498837" cy="38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8000719" y="1009366"/>
            <a:ext cx="809123" cy="269646"/>
          </a:xfrm>
          <a:prstGeom prst="rect">
            <a:avLst/>
          </a:prstGeom>
          <a:solidFill>
            <a:srgbClr val="FECD09"/>
          </a:solidFill>
        </p:spPr>
        <p:txBody>
          <a:bodyPr wrap="square" lIns="68918" tIns="34459" rIns="68918" bIns="34459" rtlCol="0">
            <a:spAutoFit/>
          </a:bodyPr>
          <a:lstStyle>
            <a:defPPr>
              <a:defRPr lang="es-ES"/>
            </a:defPPr>
            <a:lvl1pPr algn="ctr">
              <a:defRPr sz="1100" b="1">
                <a:solidFill>
                  <a:srgbClr val="006600"/>
                </a:solidFill>
              </a:defRPr>
            </a:lvl1pPr>
          </a:lstStyle>
          <a:p>
            <a:r>
              <a:rPr lang="es-MX" dirty="0" smtClean="0"/>
              <a:t>AU ILLIA</a:t>
            </a:r>
          </a:p>
          <a:p>
            <a:endParaRPr lang="es-AR" sz="2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272496" y="1572197"/>
            <a:ext cx="1276576" cy="669414"/>
          </a:xfrm>
          <a:prstGeom prst="rect">
            <a:avLst/>
          </a:prstGeom>
          <a:solidFill>
            <a:srgbClr val="FECD09"/>
          </a:solidFill>
          <a:ln w="28575">
            <a:solidFill>
              <a:srgbClr val="006600"/>
            </a:solidFill>
          </a:ln>
        </p:spPr>
        <p:txBody>
          <a:bodyPr wrap="square" lIns="68918" tIns="34459" rIns="68918" bIns="34459" rtlCol="0">
            <a:spAutoFit/>
          </a:bodyPr>
          <a:lstStyle>
            <a:defPPr>
              <a:defRPr lang="es-ES"/>
            </a:defPPr>
            <a:lvl1pPr algn="ctr">
              <a:defRPr sz="1050" b="1">
                <a:solidFill>
                  <a:srgbClr val="006600"/>
                </a:solidFill>
              </a:defRPr>
            </a:lvl1pPr>
          </a:lstStyle>
          <a:p>
            <a:r>
              <a:rPr lang="es-MX" sz="1200" dirty="0">
                <a:solidFill>
                  <a:schemeClr val="tx1"/>
                </a:solidFill>
              </a:rPr>
              <a:t>Longitud:</a:t>
            </a:r>
          </a:p>
          <a:p>
            <a:r>
              <a:rPr lang="es-MX" sz="1200" dirty="0">
                <a:solidFill>
                  <a:schemeClr val="tx1"/>
                </a:solidFill>
              </a:rPr>
              <a:t>6,6 km +ramas</a:t>
            </a:r>
          </a:p>
          <a:p>
            <a:r>
              <a:rPr lang="es-MX" sz="1500" dirty="0"/>
              <a:t>7,1 km</a:t>
            </a:r>
          </a:p>
        </p:txBody>
      </p:sp>
    </p:spTree>
    <p:extLst>
      <p:ext uri="{BB962C8B-B14F-4D97-AF65-F5344CB8AC3E}">
        <p14:creationId xmlns:p14="http://schemas.microsoft.com/office/powerpoint/2010/main" val="125531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731" y="652938"/>
            <a:ext cx="8964488" cy="47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918" tIns="34459" rIns="68918" bIns="34459" anchor="ctr"/>
          <a:lstStyle/>
          <a:p>
            <a:r>
              <a:rPr lang="es-ES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Características del proyecto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49542" r="12647" b="9412"/>
          <a:stretch/>
        </p:blipFill>
        <p:spPr bwMode="auto">
          <a:xfrm>
            <a:off x="13296" y="3356992"/>
            <a:ext cx="9130704" cy="279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306802002"/>
              </p:ext>
            </p:extLst>
          </p:nvPr>
        </p:nvGraphicFramePr>
        <p:xfrm>
          <a:off x="109224" y="1146600"/>
          <a:ext cx="8925552" cy="228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70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" y="548680"/>
            <a:ext cx="9180512" cy="64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918" tIns="34459" rIns="68918" bIns="34459" anchor="ctr"/>
          <a:lstStyle/>
          <a:p>
            <a:r>
              <a:rPr lang="es-ES" sz="2300" dirty="0">
                <a:solidFill>
                  <a:srgbClr val="6F6F6E"/>
                </a:solidFill>
                <a:latin typeface="Arial Black" pitchFamily="34" charset="0"/>
                <a:cs typeface="Arial" pitchFamily="34" charset="0"/>
              </a:rPr>
              <a:t>Tramos de Obra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17071" r="12563" b="7059"/>
          <a:stretch/>
        </p:blipFill>
        <p:spPr bwMode="auto">
          <a:xfrm>
            <a:off x="107504" y="1117476"/>
            <a:ext cx="8817080" cy="504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9" y="1124744"/>
            <a:ext cx="574411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8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584</Words>
  <Application>Microsoft Office PowerPoint</Application>
  <PresentationFormat>Presentación en pantalla (4:3)</PresentationFormat>
  <Paragraphs>110</Paragraphs>
  <Slides>25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Tema de Office</vt:lpstr>
      <vt:lpstr>1_Tema de Office</vt:lpstr>
      <vt:lpstr>2_Tema de Office</vt:lpstr>
      <vt:lpstr>3_Tema de Office</vt:lpstr>
      <vt:lpstr>VER PARA CREER Octubre de 2017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Franco M.</dc:creator>
  <cp:lastModifiedBy>Leonel Grandinetti</cp:lastModifiedBy>
  <cp:revision>17</cp:revision>
  <dcterms:created xsi:type="dcterms:W3CDTF">2017-05-16T20:33:18Z</dcterms:created>
  <dcterms:modified xsi:type="dcterms:W3CDTF">2017-10-23T17:21:51Z</dcterms:modified>
</cp:coreProperties>
</file>