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6" r:id="rId2"/>
    <p:sldId id="302" r:id="rId3"/>
    <p:sldId id="270" r:id="rId4"/>
    <p:sldId id="268" r:id="rId5"/>
    <p:sldId id="260" r:id="rId6"/>
    <p:sldId id="303" r:id="rId7"/>
    <p:sldId id="304" r:id="rId8"/>
    <p:sldId id="307" r:id="rId9"/>
    <p:sldId id="274" r:id="rId10"/>
    <p:sldId id="283" r:id="rId11"/>
    <p:sldId id="297" r:id="rId12"/>
    <p:sldId id="282" r:id="rId13"/>
    <p:sldId id="276" r:id="rId14"/>
    <p:sldId id="301" r:id="rId15"/>
    <p:sldId id="284" r:id="rId16"/>
    <p:sldId id="277" r:id="rId17"/>
    <p:sldId id="295" r:id="rId18"/>
    <p:sldId id="285" r:id="rId19"/>
    <p:sldId id="279" r:id="rId20"/>
    <p:sldId id="280" r:id="rId21"/>
    <p:sldId id="281" r:id="rId22"/>
    <p:sldId id="278" r:id="rId23"/>
    <p:sldId id="286" r:id="rId24"/>
    <p:sldId id="287" r:id="rId25"/>
    <p:sldId id="264" r:id="rId26"/>
  </p:sldIdLst>
  <p:sldSz cx="9144000" cy="6858000" type="screen4x3"/>
  <p:notesSz cx="7077075" cy="9345613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210C4"/>
    <a:srgbClr val="EC9898"/>
    <a:srgbClr val="006600"/>
    <a:srgbClr val="339966"/>
    <a:srgbClr val="B481FF"/>
    <a:srgbClr val="80C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3103" autoAdjust="0"/>
  </p:normalViewPr>
  <p:slideViewPr>
    <p:cSldViewPr>
      <p:cViewPr>
        <p:scale>
          <a:sx n="75" d="100"/>
          <a:sy n="75" d="100"/>
        </p:scale>
        <p:origin x="-14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156AE-C0C6-4FF3-9651-FB3DCBCB5FC8}" type="doc">
      <dgm:prSet loTypeId="urn:microsoft.com/office/officeart/2005/8/layout/lProcess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AR"/>
        </a:p>
      </dgm:t>
    </dgm:pt>
    <dgm:pt modelId="{192BB2D3-33F0-4700-A5E1-E17E86042239}">
      <dgm:prSet phldrT="[Texto]" custT="1"/>
      <dgm:spPr/>
      <dgm:t>
        <a:bodyPr/>
        <a:lstStyle/>
        <a:p>
          <a:r>
            <a:rPr lang="es-AR" sz="1400" b="1" dirty="0" smtClean="0"/>
            <a:t>Llamado a licitación</a:t>
          </a:r>
          <a:endParaRPr lang="es-AR" sz="1400" b="1" dirty="0"/>
        </a:p>
      </dgm:t>
    </dgm:pt>
    <dgm:pt modelId="{0E9ED936-1379-4E3D-856B-62DDB06CFC7B}" type="parTrans" cxnId="{E9B9FB1D-8EE1-456D-8C59-9F30B4901D9F}">
      <dgm:prSet/>
      <dgm:spPr/>
      <dgm:t>
        <a:bodyPr/>
        <a:lstStyle/>
        <a:p>
          <a:endParaRPr lang="es-AR"/>
        </a:p>
      </dgm:t>
    </dgm:pt>
    <dgm:pt modelId="{EE424E12-6759-4F19-A67D-9E0C0E79C9C9}" type="sibTrans" cxnId="{E9B9FB1D-8EE1-456D-8C59-9F30B4901D9F}">
      <dgm:prSet/>
      <dgm:spPr/>
      <dgm:t>
        <a:bodyPr/>
        <a:lstStyle/>
        <a:p>
          <a:endParaRPr lang="es-AR"/>
        </a:p>
      </dgm:t>
    </dgm:pt>
    <dgm:pt modelId="{380C6DC3-9BD7-4251-862D-56249D71A55A}">
      <dgm:prSet phldrT="[Texto]" custT="1"/>
      <dgm:spPr/>
      <dgm:t>
        <a:bodyPr/>
        <a:lstStyle/>
        <a:p>
          <a:r>
            <a:rPr lang="es-AR" sz="1400" b="1" dirty="0" smtClean="0"/>
            <a:t>23/01/2008</a:t>
          </a:r>
          <a:endParaRPr lang="es-AR" sz="1400" b="1" dirty="0"/>
        </a:p>
      </dgm:t>
    </dgm:pt>
    <dgm:pt modelId="{307227E0-EBCC-4ED3-8C51-EB3A193C7014}" type="parTrans" cxnId="{171FDD74-41A8-41F5-903B-00E715AAA5AB}">
      <dgm:prSet/>
      <dgm:spPr/>
      <dgm:t>
        <a:bodyPr/>
        <a:lstStyle/>
        <a:p>
          <a:endParaRPr lang="es-AR"/>
        </a:p>
      </dgm:t>
    </dgm:pt>
    <dgm:pt modelId="{838DCDEE-7EAD-4E9B-A9CF-CB1D5B862DFB}" type="sibTrans" cxnId="{171FDD74-41A8-41F5-903B-00E715AAA5AB}">
      <dgm:prSet/>
      <dgm:spPr/>
      <dgm:t>
        <a:bodyPr/>
        <a:lstStyle/>
        <a:p>
          <a:endParaRPr lang="es-AR"/>
        </a:p>
      </dgm:t>
    </dgm:pt>
    <dgm:pt modelId="{30118F9D-ED09-4C97-9BAC-3834A450E2D6}">
      <dgm:prSet phldrT="[Texto]" custT="1"/>
      <dgm:spPr/>
      <dgm:t>
        <a:bodyPr/>
        <a:lstStyle/>
        <a:p>
          <a:r>
            <a:rPr lang="es-AR" sz="1400" b="1" dirty="0" smtClean="0"/>
            <a:t>Adjudicación</a:t>
          </a:r>
          <a:endParaRPr lang="es-AR" sz="1400" b="1" dirty="0"/>
        </a:p>
      </dgm:t>
    </dgm:pt>
    <dgm:pt modelId="{14C9E153-5B2D-483E-AADD-1BAFB3B29E82}" type="parTrans" cxnId="{C22556CF-9957-4F34-9EED-E5F6475587F5}">
      <dgm:prSet/>
      <dgm:spPr/>
      <dgm:t>
        <a:bodyPr/>
        <a:lstStyle/>
        <a:p>
          <a:endParaRPr lang="es-AR"/>
        </a:p>
      </dgm:t>
    </dgm:pt>
    <dgm:pt modelId="{C3D82D0E-4BD1-445D-9CE2-B9CAF39D9972}" type="sibTrans" cxnId="{C22556CF-9957-4F34-9EED-E5F6475587F5}">
      <dgm:prSet/>
      <dgm:spPr/>
      <dgm:t>
        <a:bodyPr/>
        <a:lstStyle/>
        <a:p>
          <a:endParaRPr lang="es-AR"/>
        </a:p>
      </dgm:t>
    </dgm:pt>
    <dgm:pt modelId="{78E0904C-A630-4249-88AD-3E13A680A24F}">
      <dgm:prSet phldrT="[Texto]" custT="1"/>
      <dgm:spPr/>
      <dgm:t>
        <a:bodyPr/>
        <a:lstStyle/>
        <a:p>
          <a:r>
            <a:rPr lang="es-AR" sz="1400" b="1" dirty="0" smtClean="0"/>
            <a:t>Acta Inicio de Obra</a:t>
          </a:r>
          <a:endParaRPr lang="es-AR" sz="1400" b="1" dirty="0"/>
        </a:p>
      </dgm:t>
    </dgm:pt>
    <dgm:pt modelId="{2973605D-0621-4825-8776-F00B499A1ABE}" type="parTrans" cxnId="{BE3CED66-E1B3-4BE0-BE7B-3898E0931ACE}">
      <dgm:prSet/>
      <dgm:spPr/>
      <dgm:t>
        <a:bodyPr/>
        <a:lstStyle/>
        <a:p>
          <a:endParaRPr lang="es-AR"/>
        </a:p>
      </dgm:t>
    </dgm:pt>
    <dgm:pt modelId="{64BF4CAC-52E3-42F9-98BA-EAE6385362D0}" type="sibTrans" cxnId="{BE3CED66-E1B3-4BE0-BE7B-3898E0931ACE}">
      <dgm:prSet/>
      <dgm:spPr/>
      <dgm:t>
        <a:bodyPr/>
        <a:lstStyle/>
        <a:p>
          <a:endParaRPr lang="es-AR"/>
        </a:p>
      </dgm:t>
    </dgm:pt>
    <dgm:pt modelId="{308338F1-898C-427D-BC2F-E428B4557EF0}">
      <dgm:prSet phldrT="[Texto]" custT="1"/>
      <dgm:spPr/>
      <dgm:t>
        <a:bodyPr/>
        <a:lstStyle/>
        <a:p>
          <a:r>
            <a:rPr lang="es-AR" sz="1400" b="1" dirty="0" smtClean="0"/>
            <a:t>Firma de Contrato</a:t>
          </a:r>
          <a:endParaRPr lang="es-AR" sz="1400" b="1" dirty="0"/>
        </a:p>
      </dgm:t>
    </dgm:pt>
    <dgm:pt modelId="{2AA462F5-4A97-4B6D-A669-9875A06B72F1}" type="parTrans" cxnId="{83F98244-2AE2-4A1A-ABC8-4C7480E4777D}">
      <dgm:prSet/>
      <dgm:spPr/>
      <dgm:t>
        <a:bodyPr/>
        <a:lstStyle/>
        <a:p>
          <a:endParaRPr lang="es-AR"/>
        </a:p>
      </dgm:t>
    </dgm:pt>
    <dgm:pt modelId="{151071A4-1B42-4FD0-AF88-394E8264C102}" type="sibTrans" cxnId="{83F98244-2AE2-4A1A-ABC8-4C7480E4777D}">
      <dgm:prSet/>
      <dgm:spPr/>
      <dgm:t>
        <a:bodyPr/>
        <a:lstStyle/>
        <a:p>
          <a:endParaRPr lang="es-AR"/>
        </a:p>
      </dgm:t>
    </dgm:pt>
    <dgm:pt modelId="{1E8D97F6-22AD-4512-876B-F218107DD19E}">
      <dgm:prSet phldrT="[Texto]" custT="1"/>
      <dgm:spPr/>
      <dgm:t>
        <a:bodyPr/>
        <a:lstStyle/>
        <a:p>
          <a:r>
            <a:rPr lang="es-AR" sz="1400" b="1" dirty="0" smtClean="0"/>
            <a:t>23/12/2008</a:t>
          </a:r>
          <a:endParaRPr lang="es-AR" sz="1400" b="1" dirty="0"/>
        </a:p>
      </dgm:t>
    </dgm:pt>
    <dgm:pt modelId="{5BF9306A-FF3F-4DD3-AC26-6AA64ADC8D88}" type="parTrans" cxnId="{D0905998-CABC-4FA4-BEB6-6844C96148E8}">
      <dgm:prSet/>
      <dgm:spPr/>
      <dgm:t>
        <a:bodyPr/>
        <a:lstStyle/>
        <a:p>
          <a:endParaRPr lang="es-AR"/>
        </a:p>
      </dgm:t>
    </dgm:pt>
    <dgm:pt modelId="{DBDCE149-1096-406D-84F7-5B7D568A1A0F}" type="sibTrans" cxnId="{D0905998-CABC-4FA4-BEB6-6844C96148E8}">
      <dgm:prSet/>
      <dgm:spPr/>
      <dgm:t>
        <a:bodyPr/>
        <a:lstStyle/>
        <a:p>
          <a:endParaRPr lang="es-AR"/>
        </a:p>
      </dgm:t>
    </dgm:pt>
    <dgm:pt modelId="{0EED5648-825C-4C75-9495-D307B9F2E172}">
      <dgm:prSet phldrT="[Texto]" custT="1"/>
      <dgm:spPr/>
      <dgm:t>
        <a:bodyPr/>
        <a:lstStyle/>
        <a:p>
          <a:r>
            <a:rPr lang="es-AR" sz="1400" b="1" dirty="0" smtClean="0"/>
            <a:t>21/10/2012</a:t>
          </a:r>
          <a:endParaRPr lang="es-AR" sz="1400" b="1" dirty="0"/>
        </a:p>
      </dgm:t>
    </dgm:pt>
    <dgm:pt modelId="{E11B3D8C-CC38-4F43-916A-137BD1F77D60}" type="parTrans" cxnId="{B770CC3B-310F-44E2-B070-07B7C366E9DB}">
      <dgm:prSet/>
      <dgm:spPr/>
      <dgm:t>
        <a:bodyPr/>
        <a:lstStyle/>
        <a:p>
          <a:endParaRPr lang="es-AR"/>
        </a:p>
      </dgm:t>
    </dgm:pt>
    <dgm:pt modelId="{0918E8CF-275C-4F73-A069-E8713E2EE9C4}" type="sibTrans" cxnId="{B770CC3B-310F-44E2-B070-07B7C366E9DB}">
      <dgm:prSet/>
      <dgm:spPr/>
      <dgm:t>
        <a:bodyPr/>
        <a:lstStyle/>
        <a:p>
          <a:endParaRPr lang="es-AR"/>
        </a:p>
      </dgm:t>
    </dgm:pt>
    <dgm:pt modelId="{C8EEFBB4-22A5-45B7-B774-B9FA095E5C1D}">
      <dgm:prSet phldrT="[Texto]" custT="1"/>
      <dgm:spPr/>
      <dgm:t>
        <a:bodyPr/>
        <a:lstStyle/>
        <a:p>
          <a:r>
            <a:rPr lang="es-AR" sz="1400" b="1" dirty="0" smtClean="0"/>
            <a:t>Inauguración PBN Moreno</a:t>
          </a:r>
          <a:endParaRPr lang="es-AR" sz="1400" b="1" dirty="0"/>
        </a:p>
      </dgm:t>
    </dgm:pt>
    <dgm:pt modelId="{95174AF9-5CEB-445B-BA38-05908C97E84F}" type="parTrans" cxnId="{F3A8FC8C-D44B-4111-9520-3C37CB6C356A}">
      <dgm:prSet/>
      <dgm:spPr/>
      <dgm:t>
        <a:bodyPr/>
        <a:lstStyle/>
        <a:p>
          <a:endParaRPr lang="es-AR"/>
        </a:p>
      </dgm:t>
    </dgm:pt>
    <dgm:pt modelId="{C739DF1D-5783-4237-A9B9-E36EC034B8F5}" type="sibTrans" cxnId="{F3A8FC8C-D44B-4111-9520-3C37CB6C356A}">
      <dgm:prSet/>
      <dgm:spPr/>
      <dgm:t>
        <a:bodyPr/>
        <a:lstStyle/>
        <a:p>
          <a:endParaRPr lang="es-AR"/>
        </a:p>
      </dgm:t>
    </dgm:pt>
    <dgm:pt modelId="{853F949C-B149-4FDC-B45B-9414786A6B78}">
      <dgm:prSet phldrT="[Texto]" custT="1"/>
      <dgm:spPr/>
      <dgm:t>
        <a:bodyPr/>
        <a:lstStyle/>
        <a:p>
          <a:r>
            <a:rPr lang="es-AR" sz="1400" b="1" dirty="0" smtClean="0"/>
            <a:t>03/02/2015</a:t>
          </a:r>
          <a:endParaRPr lang="es-AR" sz="1400" b="1" dirty="0"/>
        </a:p>
      </dgm:t>
    </dgm:pt>
    <dgm:pt modelId="{5E69EAED-CD22-4422-AD19-4F6087CBFD02}" type="parTrans" cxnId="{59F96996-6362-4830-8FCE-CE9901783F56}">
      <dgm:prSet/>
      <dgm:spPr/>
      <dgm:t>
        <a:bodyPr/>
        <a:lstStyle/>
        <a:p>
          <a:endParaRPr lang="es-AR"/>
        </a:p>
      </dgm:t>
    </dgm:pt>
    <dgm:pt modelId="{3D88CE9E-1FE7-442E-8228-9B17289A4388}" type="sibTrans" cxnId="{59F96996-6362-4830-8FCE-CE9901783F56}">
      <dgm:prSet/>
      <dgm:spPr/>
      <dgm:t>
        <a:bodyPr/>
        <a:lstStyle/>
        <a:p>
          <a:endParaRPr lang="es-AR"/>
        </a:p>
      </dgm:t>
    </dgm:pt>
    <dgm:pt modelId="{25303780-3DAA-4BE9-A7E9-A660B2BAB6A9}">
      <dgm:prSet phldrT="[Texto]" custT="1"/>
      <dgm:spPr/>
      <dgm:t>
        <a:bodyPr/>
        <a:lstStyle/>
        <a:p>
          <a:r>
            <a:rPr lang="es-AR" sz="1400" b="1" dirty="0" smtClean="0"/>
            <a:t>Secretaria de Transporte - Min. Plan</a:t>
          </a:r>
          <a:endParaRPr lang="es-AR" sz="1400" dirty="0"/>
        </a:p>
      </dgm:t>
    </dgm:pt>
    <dgm:pt modelId="{69AF1E93-02A3-4260-9E63-EF0EFBEBDB19}" type="parTrans" cxnId="{C58E4B1B-6750-4E05-B494-A4C74642F34E}">
      <dgm:prSet/>
      <dgm:spPr/>
      <dgm:t>
        <a:bodyPr/>
        <a:lstStyle/>
        <a:p>
          <a:endParaRPr lang="es-AR"/>
        </a:p>
      </dgm:t>
    </dgm:pt>
    <dgm:pt modelId="{B0E91093-F1E5-4063-B428-BDD8C9EA8EEB}" type="sibTrans" cxnId="{C58E4B1B-6750-4E05-B494-A4C74642F34E}">
      <dgm:prSet/>
      <dgm:spPr/>
      <dgm:t>
        <a:bodyPr/>
        <a:lstStyle/>
        <a:p>
          <a:endParaRPr lang="es-AR"/>
        </a:p>
      </dgm:t>
    </dgm:pt>
    <dgm:pt modelId="{D07AE60C-87FE-4A60-8391-F995776A0603}">
      <dgm:prSet phldrT="[Texto]" custT="1"/>
      <dgm:spPr/>
      <dgm:t>
        <a:bodyPr/>
        <a:lstStyle/>
        <a:p>
          <a:r>
            <a:rPr lang="es-AR" sz="1400" b="1" dirty="0" smtClean="0"/>
            <a:t>ADIF Secretaria de Transporte - Min. Plan</a:t>
          </a:r>
          <a:endParaRPr lang="es-AR" sz="1400" b="1" dirty="0"/>
        </a:p>
      </dgm:t>
    </dgm:pt>
    <dgm:pt modelId="{FF5CE7A3-F010-402C-AA73-8B1C97446AE6}" type="parTrans" cxnId="{06F81725-686C-4EEE-A229-79E77EC9675F}">
      <dgm:prSet/>
      <dgm:spPr/>
      <dgm:t>
        <a:bodyPr/>
        <a:lstStyle/>
        <a:p>
          <a:endParaRPr lang="es-AR"/>
        </a:p>
      </dgm:t>
    </dgm:pt>
    <dgm:pt modelId="{FB21D063-5FCD-42A1-99D6-4DDF047D2FFD}" type="sibTrans" cxnId="{06F81725-686C-4EEE-A229-79E77EC9675F}">
      <dgm:prSet/>
      <dgm:spPr/>
      <dgm:t>
        <a:bodyPr/>
        <a:lstStyle/>
        <a:p>
          <a:endParaRPr lang="es-AR"/>
        </a:p>
      </dgm:t>
    </dgm:pt>
    <dgm:pt modelId="{DB26F99F-DFF0-44A9-AC85-4FA694CF49C7}">
      <dgm:prSet phldrT="[Texto]" custT="1"/>
      <dgm:spPr/>
      <dgm:t>
        <a:bodyPr/>
        <a:lstStyle/>
        <a:p>
          <a:r>
            <a:rPr lang="es-AR" sz="1400" b="1" dirty="0" smtClean="0"/>
            <a:t>UESS  Secretaria de Transporte – Min. Plan</a:t>
          </a:r>
          <a:endParaRPr lang="es-AR" sz="1400" b="1" dirty="0"/>
        </a:p>
      </dgm:t>
    </dgm:pt>
    <dgm:pt modelId="{59275179-BA58-4E88-98FD-42C90CDB7C79}" type="parTrans" cxnId="{99C428CC-B40B-4E42-8869-3DF8D431E0F7}">
      <dgm:prSet/>
      <dgm:spPr/>
      <dgm:t>
        <a:bodyPr/>
        <a:lstStyle/>
        <a:p>
          <a:endParaRPr lang="es-AR"/>
        </a:p>
      </dgm:t>
    </dgm:pt>
    <dgm:pt modelId="{AD4F68E2-E256-4134-83E8-D9B5D8304C66}" type="sibTrans" cxnId="{99C428CC-B40B-4E42-8869-3DF8D431E0F7}">
      <dgm:prSet/>
      <dgm:spPr/>
      <dgm:t>
        <a:bodyPr/>
        <a:lstStyle/>
        <a:p>
          <a:endParaRPr lang="es-AR"/>
        </a:p>
      </dgm:t>
    </dgm:pt>
    <dgm:pt modelId="{6D129B2F-72C2-44FC-B599-32613330CB1C}">
      <dgm:prSet phldrT="[Texto]" custT="1"/>
      <dgm:spPr/>
      <dgm:t>
        <a:bodyPr/>
        <a:lstStyle/>
        <a:p>
          <a:r>
            <a:rPr lang="es-AR" sz="1400" b="1" dirty="0" smtClean="0"/>
            <a:t>Secretaria de Transporte - Min. Plan</a:t>
          </a:r>
          <a:endParaRPr lang="es-AR" sz="1400" b="1" dirty="0"/>
        </a:p>
      </dgm:t>
    </dgm:pt>
    <dgm:pt modelId="{7CB1DB01-9665-4F0A-9D49-A32F1D4A44DB}" type="parTrans" cxnId="{A052B319-3EAC-4449-9508-C59CA8F7B5ED}">
      <dgm:prSet/>
      <dgm:spPr/>
      <dgm:t>
        <a:bodyPr/>
        <a:lstStyle/>
        <a:p>
          <a:endParaRPr lang="es-AR"/>
        </a:p>
      </dgm:t>
    </dgm:pt>
    <dgm:pt modelId="{7D31065D-8BB4-4C54-88AB-44D00590874E}" type="sibTrans" cxnId="{A052B319-3EAC-4449-9508-C59CA8F7B5ED}">
      <dgm:prSet/>
      <dgm:spPr/>
      <dgm:t>
        <a:bodyPr/>
        <a:lstStyle/>
        <a:p>
          <a:endParaRPr lang="es-AR"/>
        </a:p>
      </dgm:t>
    </dgm:pt>
    <dgm:pt modelId="{DECA5A99-0B67-47E2-990D-474139868AA4}">
      <dgm:prSet phldrT="[Texto]" custT="1"/>
      <dgm:spPr/>
      <dgm:t>
        <a:bodyPr/>
        <a:lstStyle/>
        <a:p>
          <a:r>
            <a:rPr lang="es-AR" sz="1400" b="1" dirty="0" smtClean="0"/>
            <a:t>21/02/2006</a:t>
          </a:r>
          <a:endParaRPr lang="es-AR" sz="1400" b="1" dirty="0"/>
        </a:p>
      </dgm:t>
    </dgm:pt>
    <dgm:pt modelId="{7F4770C9-BB2B-4182-BA5F-82D41BFDFFCB}" type="sibTrans" cxnId="{2D926A79-8385-4659-A9C7-991D8856733C}">
      <dgm:prSet/>
      <dgm:spPr/>
      <dgm:t>
        <a:bodyPr/>
        <a:lstStyle/>
        <a:p>
          <a:endParaRPr lang="es-AR"/>
        </a:p>
      </dgm:t>
    </dgm:pt>
    <dgm:pt modelId="{FCCA0406-40EA-4391-99BC-CAD7D0E21EBC}" type="parTrans" cxnId="{2D926A79-8385-4659-A9C7-991D8856733C}">
      <dgm:prSet/>
      <dgm:spPr/>
      <dgm:t>
        <a:bodyPr/>
        <a:lstStyle/>
        <a:p>
          <a:endParaRPr lang="es-AR"/>
        </a:p>
      </dgm:t>
    </dgm:pt>
    <dgm:pt modelId="{BCE105F8-E120-4A27-ABCA-84BB75CADA76}">
      <dgm:prSet phldrT="[Texto]" custT="1"/>
      <dgm:spPr/>
      <dgm:t>
        <a:bodyPr/>
        <a:lstStyle/>
        <a:p>
          <a:r>
            <a:rPr lang="es-AR" sz="1400" b="1" dirty="0" smtClean="0"/>
            <a:t>Secretaria de Transporte -</a:t>
          </a:r>
        </a:p>
        <a:p>
          <a:r>
            <a:rPr lang="es-AR" sz="1400" b="1" dirty="0" smtClean="0"/>
            <a:t>Min. Plan</a:t>
          </a:r>
          <a:endParaRPr lang="es-AR" sz="1400" dirty="0"/>
        </a:p>
      </dgm:t>
    </dgm:pt>
    <dgm:pt modelId="{3E3AA23A-3754-49E6-B5B4-AF549B7F2D6F}" type="sibTrans" cxnId="{F287448B-5D0F-4EE6-B0D8-9ED58AD85220}">
      <dgm:prSet/>
      <dgm:spPr/>
      <dgm:t>
        <a:bodyPr/>
        <a:lstStyle/>
        <a:p>
          <a:endParaRPr lang="es-AR"/>
        </a:p>
      </dgm:t>
    </dgm:pt>
    <dgm:pt modelId="{32E9A66B-B082-4239-BCC4-9FD77C150271}" type="parTrans" cxnId="{F287448B-5D0F-4EE6-B0D8-9ED58AD85220}">
      <dgm:prSet/>
      <dgm:spPr/>
      <dgm:t>
        <a:bodyPr/>
        <a:lstStyle/>
        <a:p>
          <a:endParaRPr lang="es-AR"/>
        </a:p>
      </dgm:t>
    </dgm:pt>
    <dgm:pt modelId="{2507362D-1AA2-4DAC-B397-5B628E849768}">
      <dgm:prSet phldrT="[Texto]" custT="1"/>
      <dgm:spPr/>
      <dgm:t>
        <a:bodyPr/>
        <a:lstStyle/>
        <a:p>
          <a:r>
            <a:rPr lang="es-AR" sz="1400" b="1" dirty="0" smtClean="0"/>
            <a:t>UESS  Secretaria de Obras de Transporte – Min. Transporte </a:t>
          </a:r>
          <a:endParaRPr lang="es-AR" sz="1400" b="1" dirty="0"/>
        </a:p>
      </dgm:t>
    </dgm:pt>
    <dgm:pt modelId="{D5405EB4-21F8-4B73-869B-7DB1AF59F22A}" type="parTrans" cxnId="{AF44FB66-A5E7-44DA-8D9D-CCDA6AC501C3}">
      <dgm:prSet/>
      <dgm:spPr/>
      <dgm:t>
        <a:bodyPr/>
        <a:lstStyle/>
        <a:p>
          <a:endParaRPr lang="es-AR"/>
        </a:p>
      </dgm:t>
    </dgm:pt>
    <dgm:pt modelId="{00CE1D8B-4504-402C-9A82-F6B560168101}" type="sibTrans" cxnId="{AF44FB66-A5E7-44DA-8D9D-CCDA6AC501C3}">
      <dgm:prSet/>
      <dgm:spPr/>
      <dgm:t>
        <a:bodyPr/>
        <a:lstStyle/>
        <a:p>
          <a:endParaRPr lang="es-AR"/>
        </a:p>
      </dgm:t>
    </dgm:pt>
    <dgm:pt modelId="{E0FA0CBC-4CBE-4E42-A9D7-810B3E36DC79}">
      <dgm:prSet phldrT="[Texto]" custT="1"/>
      <dgm:spPr/>
      <dgm:t>
        <a:bodyPr/>
        <a:lstStyle/>
        <a:p>
          <a:r>
            <a:rPr lang="es-AR" sz="1400" b="1" dirty="0" smtClean="0"/>
            <a:t>10/12/2015</a:t>
          </a:r>
          <a:endParaRPr lang="es-AR" sz="1400" b="1" dirty="0"/>
        </a:p>
      </dgm:t>
    </dgm:pt>
    <dgm:pt modelId="{CBEBF68D-A4DF-492D-A2B4-3C826B426E52}" type="parTrans" cxnId="{13267889-C2DC-4F79-BE90-D7E91354AC2F}">
      <dgm:prSet/>
      <dgm:spPr/>
      <dgm:t>
        <a:bodyPr/>
        <a:lstStyle/>
        <a:p>
          <a:endParaRPr lang="es-AR"/>
        </a:p>
      </dgm:t>
    </dgm:pt>
    <dgm:pt modelId="{0A4D4C17-7D63-42A4-830D-F6B963C215BB}" type="sibTrans" cxnId="{13267889-C2DC-4F79-BE90-D7E91354AC2F}">
      <dgm:prSet/>
      <dgm:spPr/>
      <dgm:t>
        <a:bodyPr/>
        <a:lstStyle/>
        <a:p>
          <a:endParaRPr lang="es-AR"/>
        </a:p>
      </dgm:t>
    </dgm:pt>
    <dgm:pt modelId="{5134825E-09BE-4D91-8457-C1C94C9AFB14}">
      <dgm:prSet phldrT="[Texto]" custT="1"/>
      <dgm:spPr/>
      <dgm:t>
        <a:bodyPr/>
        <a:lstStyle/>
        <a:p>
          <a:r>
            <a:rPr lang="es-AR" sz="1300" b="1" dirty="0" smtClean="0"/>
            <a:t>Renegociación del Contrato</a:t>
          </a:r>
          <a:endParaRPr lang="es-AR" sz="1300" b="1" dirty="0"/>
        </a:p>
      </dgm:t>
    </dgm:pt>
    <dgm:pt modelId="{A27068BD-9BEF-40C5-B608-A4B379C1FDCF}" type="parTrans" cxnId="{EBC55E32-8FDB-476A-BCE6-C96EB9B189FE}">
      <dgm:prSet/>
      <dgm:spPr/>
      <dgm:t>
        <a:bodyPr/>
        <a:lstStyle/>
        <a:p>
          <a:endParaRPr lang="es-AR"/>
        </a:p>
      </dgm:t>
    </dgm:pt>
    <dgm:pt modelId="{0E07B583-4921-4643-B517-41D901F9B2C3}" type="sibTrans" cxnId="{EBC55E32-8FDB-476A-BCE6-C96EB9B189FE}">
      <dgm:prSet/>
      <dgm:spPr/>
      <dgm:t>
        <a:bodyPr/>
        <a:lstStyle/>
        <a:p>
          <a:endParaRPr lang="es-AR"/>
        </a:p>
      </dgm:t>
    </dgm:pt>
    <dgm:pt modelId="{84E827C6-2687-4B71-9577-D75C8D99B3D4}" type="pres">
      <dgm:prSet presAssocID="{800156AE-C0C6-4FF3-9651-FB3DCBCB5F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FDC9CA0-00E6-4998-8CF7-99B23AFC7659}" type="pres">
      <dgm:prSet presAssocID="{DECA5A99-0B67-47E2-990D-474139868AA4}" presName="compNode" presStyleCnt="0"/>
      <dgm:spPr/>
      <dgm:t>
        <a:bodyPr/>
        <a:lstStyle/>
        <a:p>
          <a:endParaRPr lang="es-AR"/>
        </a:p>
      </dgm:t>
    </dgm:pt>
    <dgm:pt modelId="{CB6BA841-3232-46B3-8E5E-85BA7D8BF1F6}" type="pres">
      <dgm:prSet presAssocID="{DECA5A99-0B67-47E2-990D-474139868AA4}" presName="aNode" presStyleLbl="bgShp" presStyleIdx="0" presStyleCnt="6"/>
      <dgm:spPr/>
      <dgm:t>
        <a:bodyPr/>
        <a:lstStyle/>
        <a:p>
          <a:endParaRPr lang="es-AR"/>
        </a:p>
      </dgm:t>
    </dgm:pt>
    <dgm:pt modelId="{0C30766C-0E0F-499C-9183-03E26CB89F2D}" type="pres">
      <dgm:prSet presAssocID="{DECA5A99-0B67-47E2-990D-474139868AA4}" presName="textNode" presStyleLbl="bgShp" presStyleIdx="0" presStyleCnt="6"/>
      <dgm:spPr/>
      <dgm:t>
        <a:bodyPr/>
        <a:lstStyle/>
        <a:p>
          <a:endParaRPr lang="es-AR"/>
        </a:p>
      </dgm:t>
    </dgm:pt>
    <dgm:pt modelId="{AB66BC2E-B031-4B72-9C99-65C17EB62FE7}" type="pres">
      <dgm:prSet presAssocID="{DECA5A99-0B67-47E2-990D-474139868AA4}" presName="compChildNode" presStyleCnt="0"/>
      <dgm:spPr/>
      <dgm:t>
        <a:bodyPr/>
        <a:lstStyle/>
        <a:p>
          <a:endParaRPr lang="es-AR"/>
        </a:p>
      </dgm:t>
    </dgm:pt>
    <dgm:pt modelId="{7365C9F3-DFAC-44BA-9685-DB53370EF6D1}" type="pres">
      <dgm:prSet presAssocID="{DECA5A99-0B67-47E2-990D-474139868AA4}" presName="theInnerList" presStyleCnt="0"/>
      <dgm:spPr/>
      <dgm:t>
        <a:bodyPr/>
        <a:lstStyle/>
        <a:p>
          <a:endParaRPr lang="es-AR"/>
        </a:p>
      </dgm:t>
    </dgm:pt>
    <dgm:pt modelId="{F267F160-1BE9-4E65-8521-7A56BF5E8D6D}" type="pres">
      <dgm:prSet presAssocID="{192BB2D3-33F0-4700-A5E1-E17E86042239}" presName="childNode" presStyleLbl="node1" presStyleIdx="0" presStyleCnt="12" custScaleX="1122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3EF638-3528-4673-8AD9-7F2F69B47DB4}" type="pres">
      <dgm:prSet presAssocID="{192BB2D3-33F0-4700-A5E1-E17E86042239}" presName="aSpace2" presStyleCnt="0"/>
      <dgm:spPr/>
      <dgm:t>
        <a:bodyPr/>
        <a:lstStyle/>
        <a:p>
          <a:endParaRPr lang="es-AR"/>
        </a:p>
      </dgm:t>
    </dgm:pt>
    <dgm:pt modelId="{18E8BA11-F291-44C1-B53F-FA6055FD63BF}" type="pres">
      <dgm:prSet presAssocID="{6D129B2F-72C2-44FC-B599-32613330CB1C}" presName="childNode" presStyleLbl="node1" presStyleIdx="1" presStyleCnt="12" custScaleX="112221" custScaleY="1096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1050A0-0043-41F2-B697-EBE2B88AE700}" type="pres">
      <dgm:prSet presAssocID="{DECA5A99-0B67-47E2-990D-474139868AA4}" presName="aSpace" presStyleCnt="0"/>
      <dgm:spPr/>
      <dgm:t>
        <a:bodyPr/>
        <a:lstStyle/>
        <a:p>
          <a:endParaRPr lang="es-AR"/>
        </a:p>
      </dgm:t>
    </dgm:pt>
    <dgm:pt modelId="{42E077FE-7866-4344-8C2A-9C20D30C32D4}" type="pres">
      <dgm:prSet presAssocID="{380C6DC3-9BD7-4251-862D-56249D71A55A}" presName="compNode" presStyleCnt="0"/>
      <dgm:spPr/>
      <dgm:t>
        <a:bodyPr/>
        <a:lstStyle/>
        <a:p>
          <a:endParaRPr lang="es-AR"/>
        </a:p>
      </dgm:t>
    </dgm:pt>
    <dgm:pt modelId="{F6586644-0D6D-40A5-8D55-5FFBDE3BB137}" type="pres">
      <dgm:prSet presAssocID="{380C6DC3-9BD7-4251-862D-56249D71A55A}" presName="aNode" presStyleLbl="bgShp" presStyleIdx="1" presStyleCnt="6"/>
      <dgm:spPr/>
      <dgm:t>
        <a:bodyPr/>
        <a:lstStyle/>
        <a:p>
          <a:endParaRPr lang="es-AR"/>
        </a:p>
      </dgm:t>
    </dgm:pt>
    <dgm:pt modelId="{AD490AE8-A058-4341-A6DB-28BA34B2A859}" type="pres">
      <dgm:prSet presAssocID="{380C6DC3-9BD7-4251-862D-56249D71A55A}" presName="textNode" presStyleLbl="bgShp" presStyleIdx="1" presStyleCnt="6"/>
      <dgm:spPr/>
      <dgm:t>
        <a:bodyPr/>
        <a:lstStyle/>
        <a:p>
          <a:endParaRPr lang="es-AR"/>
        </a:p>
      </dgm:t>
    </dgm:pt>
    <dgm:pt modelId="{3B373E03-09CD-4A51-847E-89B318A734CA}" type="pres">
      <dgm:prSet presAssocID="{380C6DC3-9BD7-4251-862D-56249D71A55A}" presName="compChildNode" presStyleCnt="0"/>
      <dgm:spPr/>
      <dgm:t>
        <a:bodyPr/>
        <a:lstStyle/>
        <a:p>
          <a:endParaRPr lang="es-AR"/>
        </a:p>
      </dgm:t>
    </dgm:pt>
    <dgm:pt modelId="{51E83B23-B345-471C-9125-29A1887D0921}" type="pres">
      <dgm:prSet presAssocID="{380C6DC3-9BD7-4251-862D-56249D71A55A}" presName="theInnerList" presStyleCnt="0"/>
      <dgm:spPr/>
      <dgm:t>
        <a:bodyPr/>
        <a:lstStyle/>
        <a:p>
          <a:endParaRPr lang="es-AR"/>
        </a:p>
      </dgm:t>
    </dgm:pt>
    <dgm:pt modelId="{DF81B653-1A24-4ED4-8638-2837BCCA06D9}" type="pres">
      <dgm:prSet presAssocID="{30118F9D-ED09-4C97-9BAC-3834A450E2D6}" presName="childNode" presStyleLbl="node1" presStyleIdx="2" presStyleCnt="12" custScaleX="11376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824AE64-318C-4817-9E2F-B476BE9880AB}" type="pres">
      <dgm:prSet presAssocID="{30118F9D-ED09-4C97-9BAC-3834A450E2D6}" presName="aSpace2" presStyleCnt="0"/>
      <dgm:spPr/>
      <dgm:t>
        <a:bodyPr/>
        <a:lstStyle/>
        <a:p>
          <a:endParaRPr lang="es-AR"/>
        </a:p>
      </dgm:t>
    </dgm:pt>
    <dgm:pt modelId="{5ACF6C43-C739-46E7-88B9-E0F70FB9981E}" type="pres">
      <dgm:prSet presAssocID="{BCE105F8-E120-4A27-ABCA-84BB75CADA76}" presName="childNode" presStyleLbl="node1" presStyleIdx="3" presStyleCnt="12" custScaleX="114555" custScaleY="10505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4D910D7-8DA3-484E-B151-0FB84AE3530D}" type="pres">
      <dgm:prSet presAssocID="{380C6DC3-9BD7-4251-862D-56249D71A55A}" presName="aSpace" presStyleCnt="0"/>
      <dgm:spPr/>
      <dgm:t>
        <a:bodyPr/>
        <a:lstStyle/>
        <a:p>
          <a:endParaRPr lang="es-AR"/>
        </a:p>
      </dgm:t>
    </dgm:pt>
    <dgm:pt modelId="{E4A90C60-7022-43C0-8357-4EE38A321EF4}" type="pres">
      <dgm:prSet presAssocID="{1E8D97F6-22AD-4512-876B-F218107DD19E}" presName="compNode" presStyleCnt="0"/>
      <dgm:spPr/>
      <dgm:t>
        <a:bodyPr/>
        <a:lstStyle/>
        <a:p>
          <a:endParaRPr lang="es-AR"/>
        </a:p>
      </dgm:t>
    </dgm:pt>
    <dgm:pt modelId="{AB2123A6-716F-41DF-BA4A-86588FA57190}" type="pres">
      <dgm:prSet presAssocID="{1E8D97F6-22AD-4512-876B-F218107DD19E}" presName="aNode" presStyleLbl="bgShp" presStyleIdx="2" presStyleCnt="6"/>
      <dgm:spPr/>
      <dgm:t>
        <a:bodyPr/>
        <a:lstStyle/>
        <a:p>
          <a:endParaRPr lang="es-AR"/>
        </a:p>
      </dgm:t>
    </dgm:pt>
    <dgm:pt modelId="{5DD2148B-3FBD-4D32-A7C0-DD845931DD9B}" type="pres">
      <dgm:prSet presAssocID="{1E8D97F6-22AD-4512-876B-F218107DD19E}" presName="textNode" presStyleLbl="bgShp" presStyleIdx="2" presStyleCnt="6"/>
      <dgm:spPr/>
      <dgm:t>
        <a:bodyPr/>
        <a:lstStyle/>
        <a:p>
          <a:endParaRPr lang="es-AR"/>
        </a:p>
      </dgm:t>
    </dgm:pt>
    <dgm:pt modelId="{34405E2F-3C82-40A5-BDBE-F3DF5E0E2C99}" type="pres">
      <dgm:prSet presAssocID="{1E8D97F6-22AD-4512-876B-F218107DD19E}" presName="compChildNode" presStyleCnt="0"/>
      <dgm:spPr/>
      <dgm:t>
        <a:bodyPr/>
        <a:lstStyle/>
        <a:p>
          <a:endParaRPr lang="es-AR"/>
        </a:p>
      </dgm:t>
    </dgm:pt>
    <dgm:pt modelId="{09154C5A-98DE-4E61-AD44-F03234C33380}" type="pres">
      <dgm:prSet presAssocID="{1E8D97F6-22AD-4512-876B-F218107DD19E}" presName="theInnerList" presStyleCnt="0"/>
      <dgm:spPr/>
      <dgm:t>
        <a:bodyPr/>
        <a:lstStyle/>
        <a:p>
          <a:endParaRPr lang="es-AR"/>
        </a:p>
      </dgm:t>
    </dgm:pt>
    <dgm:pt modelId="{1D0381FC-27BD-4532-BFFD-D1B5FFC661DB}" type="pres">
      <dgm:prSet presAssocID="{308338F1-898C-427D-BC2F-E428B4557EF0}" presName="childNode" presStyleLbl="node1" presStyleIdx="4" presStyleCnt="12" custScaleX="12038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782224-5D86-4460-8BBF-E48E136AC2B2}" type="pres">
      <dgm:prSet presAssocID="{308338F1-898C-427D-BC2F-E428B4557EF0}" presName="aSpace2" presStyleCnt="0"/>
      <dgm:spPr/>
      <dgm:t>
        <a:bodyPr/>
        <a:lstStyle/>
        <a:p>
          <a:endParaRPr lang="es-AR"/>
        </a:p>
      </dgm:t>
    </dgm:pt>
    <dgm:pt modelId="{CD37E79C-BDF5-4D8C-A443-73A9CDBF5AAB}" type="pres">
      <dgm:prSet presAssocID="{25303780-3DAA-4BE9-A7E9-A660B2BAB6A9}" presName="childNode" presStyleLbl="node1" presStyleIdx="5" presStyleCnt="12" custScaleX="117469" custScaleY="1069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6867873-A547-4465-8DBE-2564EAADE30A}" type="pres">
      <dgm:prSet presAssocID="{1E8D97F6-22AD-4512-876B-F218107DD19E}" presName="aSpace" presStyleCnt="0"/>
      <dgm:spPr/>
      <dgm:t>
        <a:bodyPr/>
        <a:lstStyle/>
        <a:p>
          <a:endParaRPr lang="es-AR"/>
        </a:p>
      </dgm:t>
    </dgm:pt>
    <dgm:pt modelId="{7256AE9D-DE05-4A16-B77D-D56F69C92036}" type="pres">
      <dgm:prSet presAssocID="{0EED5648-825C-4C75-9495-D307B9F2E172}" presName="compNode" presStyleCnt="0"/>
      <dgm:spPr/>
      <dgm:t>
        <a:bodyPr/>
        <a:lstStyle/>
        <a:p>
          <a:endParaRPr lang="es-AR"/>
        </a:p>
      </dgm:t>
    </dgm:pt>
    <dgm:pt modelId="{EF890605-87DB-43E1-A95D-625DC48AFCA5}" type="pres">
      <dgm:prSet presAssocID="{0EED5648-825C-4C75-9495-D307B9F2E172}" presName="aNode" presStyleLbl="bgShp" presStyleIdx="3" presStyleCnt="6"/>
      <dgm:spPr/>
      <dgm:t>
        <a:bodyPr/>
        <a:lstStyle/>
        <a:p>
          <a:endParaRPr lang="es-AR"/>
        </a:p>
      </dgm:t>
    </dgm:pt>
    <dgm:pt modelId="{093CC90C-012C-469D-9C8B-1B7522D0E8CF}" type="pres">
      <dgm:prSet presAssocID="{0EED5648-825C-4C75-9495-D307B9F2E172}" presName="textNode" presStyleLbl="bgShp" presStyleIdx="3" presStyleCnt="6"/>
      <dgm:spPr/>
      <dgm:t>
        <a:bodyPr/>
        <a:lstStyle/>
        <a:p>
          <a:endParaRPr lang="es-AR"/>
        </a:p>
      </dgm:t>
    </dgm:pt>
    <dgm:pt modelId="{B06306FF-B633-49A3-9741-364A5C86CEB3}" type="pres">
      <dgm:prSet presAssocID="{0EED5648-825C-4C75-9495-D307B9F2E172}" presName="compChildNode" presStyleCnt="0"/>
      <dgm:spPr/>
      <dgm:t>
        <a:bodyPr/>
        <a:lstStyle/>
        <a:p>
          <a:endParaRPr lang="es-AR"/>
        </a:p>
      </dgm:t>
    </dgm:pt>
    <dgm:pt modelId="{C6E49C3E-0881-46FA-8E0C-6856808265DD}" type="pres">
      <dgm:prSet presAssocID="{0EED5648-825C-4C75-9495-D307B9F2E172}" presName="theInnerList" presStyleCnt="0"/>
      <dgm:spPr/>
      <dgm:t>
        <a:bodyPr/>
        <a:lstStyle/>
        <a:p>
          <a:endParaRPr lang="es-AR"/>
        </a:p>
      </dgm:t>
    </dgm:pt>
    <dgm:pt modelId="{E7A41B18-D818-4399-8174-AB6FE559CF85}" type="pres">
      <dgm:prSet presAssocID="{78E0904C-A630-4249-88AD-3E13A680A24F}" presName="childNode" presStyleLbl="node1" presStyleIdx="6" presStyleCnt="12" custScaleX="11747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0B95DC-3D9D-4D14-B9ED-B56CDAEEDA63}" type="pres">
      <dgm:prSet presAssocID="{78E0904C-A630-4249-88AD-3E13A680A24F}" presName="aSpace2" presStyleCnt="0"/>
      <dgm:spPr/>
      <dgm:t>
        <a:bodyPr/>
        <a:lstStyle/>
        <a:p>
          <a:endParaRPr lang="es-AR"/>
        </a:p>
      </dgm:t>
    </dgm:pt>
    <dgm:pt modelId="{68CA74E7-F23D-46C6-9CCF-F8957F1181CE}" type="pres">
      <dgm:prSet presAssocID="{D07AE60C-87FE-4A60-8391-F995776A0603}" presName="childNode" presStyleLbl="node1" presStyleIdx="7" presStyleCnt="12" custScaleX="117470" custScaleY="10247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4D7782-15B3-4790-9687-388C7A1CB137}" type="pres">
      <dgm:prSet presAssocID="{0EED5648-825C-4C75-9495-D307B9F2E172}" presName="aSpace" presStyleCnt="0"/>
      <dgm:spPr/>
      <dgm:t>
        <a:bodyPr/>
        <a:lstStyle/>
        <a:p>
          <a:endParaRPr lang="es-AR"/>
        </a:p>
      </dgm:t>
    </dgm:pt>
    <dgm:pt modelId="{4875AE3E-1A9F-4E59-9990-88B05004FD99}" type="pres">
      <dgm:prSet presAssocID="{853F949C-B149-4FDC-B45B-9414786A6B78}" presName="compNode" presStyleCnt="0"/>
      <dgm:spPr/>
      <dgm:t>
        <a:bodyPr/>
        <a:lstStyle/>
        <a:p>
          <a:endParaRPr lang="es-AR"/>
        </a:p>
      </dgm:t>
    </dgm:pt>
    <dgm:pt modelId="{09BFBBBE-5EAD-43A7-B19D-9599FE0B21F7}" type="pres">
      <dgm:prSet presAssocID="{853F949C-B149-4FDC-B45B-9414786A6B78}" presName="aNode" presStyleLbl="bgShp" presStyleIdx="4" presStyleCnt="6"/>
      <dgm:spPr/>
      <dgm:t>
        <a:bodyPr/>
        <a:lstStyle/>
        <a:p>
          <a:endParaRPr lang="es-AR"/>
        </a:p>
      </dgm:t>
    </dgm:pt>
    <dgm:pt modelId="{91E50407-7D6B-43F5-8F1B-07A8EBF4B351}" type="pres">
      <dgm:prSet presAssocID="{853F949C-B149-4FDC-B45B-9414786A6B78}" presName="textNode" presStyleLbl="bgShp" presStyleIdx="4" presStyleCnt="6"/>
      <dgm:spPr/>
      <dgm:t>
        <a:bodyPr/>
        <a:lstStyle/>
        <a:p>
          <a:endParaRPr lang="es-AR"/>
        </a:p>
      </dgm:t>
    </dgm:pt>
    <dgm:pt modelId="{A9B45AB9-83B0-4176-A4AE-B05F22953193}" type="pres">
      <dgm:prSet presAssocID="{853F949C-B149-4FDC-B45B-9414786A6B78}" presName="compChildNode" presStyleCnt="0"/>
      <dgm:spPr/>
      <dgm:t>
        <a:bodyPr/>
        <a:lstStyle/>
        <a:p>
          <a:endParaRPr lang="es-AR"/>
        </a:p>
      </dgm:t>
    </dgm:pt>
    <dgm:pt modelId="{1F682B3D-3ABE-4B84-82AB-7A7480BE778F}" type="pres">
      <dgm:prSet presAssocID="{853F949C-B149-4FDC-B45B-9414786A6B78}" presName="theInnerList" presStyleCnt="0"/>
      <dgm:spPr/>
      <dgm:t>
        <a:bodyPr/>
        <a:lstStyle/>
        <a:p>
          <a:endParaRPr lang="es-AR"/>
        </a:p>
      </dgm:t>
    </dgm:pt>
    <dgm:pt modelId="{6B9B22C1-E3C7-41EC-930B-D6947FCD90AA}" type="pres">
      <dgm:prSet presAssocID="{C8EEFBB4-22A5-45B7-B774-B9FA095E5C1D}" presName="childNode" presStyleLbl="node1" presStyleIdx="8" presStyleCnt="12" custScaleX="11207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4F5D0A-B8BD-440A-AA80-EA0B11B4550F}" type="pres">
      <dgm:prSet presAssocID="{C8EEFBB4-22A5-45B7-B774-B9FA095E5C1D}" presName="aSpace2" presStyleCnt="0"/>
      <dgm:spPr/>
      <dgm:t>
        <a:bodyPr/>
        <a:lstStyle/>
        <a:p>
          <a:endParaRPr lang="es-AR"/>
        </a:p>
      </dgm:t>
    </dgm:pt>
    <dgm:pt modelId="{0ECCB53A-0488-4F6A-B269-551C723D0BB9}" type="pres">
      <dgm:prSet presAssocID="{DB26F99F-DFF0-44A9-AC85-4FA694CF49C7}" presName="childNode" presStyleLbl="node1" presStyleIdx="9" presStyleCnt="12" custScaleX="114556" custScaleY="10247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7EBF3E-088A-42B0-A366-993C03E7D89F}" type="pres">
      <dgm:prSet presAssocID="{853F949C-B149-4FDC-B45B-9414786A6B78}" presName="aSpace" presStyleCnt="0"/>
      <dgm:spPr/>
    </dgm:pt>
    <dgm:pt modelId="{98737617-53BB-46AF-9ECD-AC3C2CBF7A3D}" type="pres">
      <dgm:prSet presAssocID="{E0FA0CBC-4CBE-4E42-A9D7-810B3E36DC79}" presName="compNode" presStyleCnt="0"/>
      <dgm:spPr/>
    </dgm:pt>
    <dgm:pt modelId="{A34EFA7F-E6F0-45E4-A621-8392973CECA2}" type="pres">
      <dgm:prSet presAssocID="{E0FA0CBC-4CBE-4E42-A9D7-810B3E36DC79}" presName="aNode" presStyleLbl="bgShp" presStyleIdx="5" presStyleCnt="6"/>
      <dgm:spPr/>
      <dgm:t>
        <a:bodyPr/>
        <a:lstStyle/>
        <a:p>
          <a:endParaRPr lang="es-AR"/>
        </a:p>
      </dgm:t>
    </dgm:pt>
    <dgm:pt modelId="{3E481254-ECFB-4681-BA57-E3436A257985}" type="pres">
      <dgm:prSet presAssocID="{E0FA0CBC-4CBE-4E42-A9D7-810B3E36DC79}" presName="textNode" presStyleLbl="bgShp" presStyleIdx="5" presStyleCnt="6"/>
      <dgm:spPr/>
      <dgm:t>
        <a:bodyPr/>
        <a:lstStyle/>
        <a:p>
          <a:endParaRPr lang="es-AR"/>
        </a:p>
      </dgm:t>
    </dgm:pt>
    <dgm:pt modelId="{89530708-8CAE-4ACA-876B-325BAE7C9BB6}" type="pres">
      <dgm:prSet presAssocID="{E0FA0CBC-4CBE-4E42-A9D7-810B3E36DC79}" presName="compChildNode" presStyleCnt="0"/>
      <dgm:spPr/>
    </dgm:pt>
    <dgm:pt modelId="{B734AFAB-F6E7-498D-9F54-3F803968B07D}" type="pres">
      <dgm:prSet presAssocID="{E0FA0CBC-4CBE-4E42-A9D7-810B3E36DC79}" presName="theInnerList" presStyleCnt="0"/>
      <dgm:spPr/>
    </dgm:pt>
    <dgm:pt modelId="{1461490B-C596-4E4B-9E88-C9F2A9781641}" type="pres">
      <dgm:prSet presAssocID="{5134825E-09BE-4D91-8457-C1C94C9AFB14}" presName="childNode" presStyleLbl="node1" presStyleIdx="10" presStyleCnt="12" custScaleX="112220" custScaleY="6874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C6E8D83-8512-4E74-95FE-76E09DA8CA01}" type="pres">
      <dgm:prSet presAssocID="{5134825E-09BE-4D91-8457-C1C94C9AFB14}" presName="aSpace2" presStyleCnt="0"/>
      <dgm:spPr/>
    </dgm:pt>
    <dgm:pt modelId="{A28983DF-7DBD-4CA2-BC93-D351CFD014F1}" type="pres">
      <dgm:prSet presAssocID="{2507362D-1AA2-4DAC-B397-5B628E849768}" presName="childNode" presStyleLbl="node1" presStyleIdx="11" presStyleCnt="12" custScaleX="111642" custScaleY="690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9C428CC-B40B-4E42-8869-3DF8D431E0F7}" srcId="{853F949C-B149-4FDC-B45B-9414786A6B78}" destId="{DB26F99F-DFF0-44A9-AC85-4FA694CF49C7}" srcOrd="1" destOrd="0" parTransId="{59275179-BA58-4E88-98FD-42C90CDB7C79}" sibTransId="{AD4F68E2-E256-4134-83E8-D9B5D8304C66}"/>
    <dgm:cxn modelId="{B71AB986-31E6-450A-B524-E49AEF83E74C}" type="presOf" srcId="{BCE105F8-E120-4A27-ABCA-84BB75CADA76}" destId="{5ACF6C43-C739-46E7-88B9-E0F70FB9981E}" srcOrd="0" destOrd="0" presId="urn:microsoft.com/office/officeart/2005/8/layout/lProcess2"/>
    <dgm:cxn modelId="{F3A8FC8C-D44B-4111-9520-3C37CB6C356A}" srcId="{853F949C-B149-4FDC-B45B-9414786A6B78}" destId="{C8EEFBB4-22A5-45B7-B774-B9FA095E5C1D}" srcOrd="0" destOrd="0" parTransId="{95174AF9-5CEB-445B-BA38-05908C97E84F}" sibTransId="{C739DF1D-5783-4237-A9B9-E36EC034B8F5}"/>
    <dgm:cxn modelId="{8337FA5F-FE62-4DAA-896C-BE2AF28ECE41}" type="presOf" srcId="{800156AE-C0C6-4FF3-9651-FB3DCBCB5FC8}" destId="{84E827C6-2687-4B71-9577-D75C8D99B3D4}" srcOrd="0" destOrd="0" presId="urn:microsoft.com/office/officeart/2005/8/layout/lProcess2"/>
    <dgm:cxn modelId="{171FDD74-41A8-41F5-903B-00E715AAA5AB}" srcId="{800156AE-C0C6-4FF3-9651-FB3DCBCB5FC8}" destId="{380C6DC3-9BD7-4251-862D-56249D71A55A}" srcOrd="1" destOrd="0" parTransId="{307227E0-EBCC-4ED3-8C51-EB3A193C7014}" sibTransId="{838DCDEE-7EAD-4E9B-A9CF-CB1D5B862DFB}"/>
    <dgm:cxn modelId="{83F98244-2AE2-4A1A-ABC8-4C7480E4777D}" srcId="{1E8D97F6-22AD-4512-876B-F218107DD19E}" destId="{308338F1-898C-427D-BC2F-E428B4557EF0}" srcOrd="0" destOrd="0" parTransId="{2AA462F5-4A97-4B6D-A669-9875A06B72F1}" sibTransId="{151071A4-1B42-4FD0-AF88-394E8264C102}"/>
    <dgm:cxn modelId="{99C7EF20-F56D-4765-A093-79A18F3D36B3}" type="presOf" srcId="{25303780-3DAA-4BE9-A7E9-A660B2BAB6A9}" destId="{CD37E79C-BDF5-4D8C-A443-73A9CDBF5AAB}" srcOrd="0" destOrd="0" presId="urn:microsoft.com/office/officeart/2005/8/layout/lProcess2"/>
    <dgm:cxn modelId="{2D926A79-8385-4659-A9C7-991D8856733C}" srcId="{800156AE-C0C6-4FF3-9651-FB3DCBCB5FC8}" destId="{DECA5A99-0B67-47E2-990D-474139868AA4}" srcOrd="0" destOrd="0" parTransId="{FCCA0406-40EA-4391-99BC-CAD7D0E21EBC}" sibTransId="{7F4770C9-BB2B-4182-BA5F-82D41BFDFFCB}"/>
    <dgm:cxn modelId="{06F81725-686C-4EEE-A229-79E77EC9675F}" srcId="{0EED5648-825C-4C75-9495-D307B9F2E172}" destId="{D07AE60C-87FE-4A60-8391-F995776A0603}" srcOrd="1" destOrd="0" parTransId="{FF5CE7A3-F010-402C-AA73-8B1C97446AE6}" sibTransId="{FB21D063-5FCD-42A1-99D6-4DDF047D2FFD}"/>
    <dgm:cxn modelId="{AF44FB66-A5E7-44DA-8D9D-CCDA6AC501C3}" srcId="{E0FA0CBC-4CBE-4E42-A9D7-810B3E36DC79}" destId="{2507362D-1AA2-4DAC-B397-5B628E849768}" srcOrd="1" destOrd="0" parTransId="{D5405EB4-21F8-4B73-869B-7DB1AF59F22A}" sibTransId="{00CE1D8B-4504-402C-9A82-F6B560168101}"/>
    <dgm:cxn modelId="{C22556CF-9957-4F34-9EED-E5F6475587F5}" srcId="{380C6DC3-9BD7-4251-862D-56249D71A55A}" destId="{30118F9D-ED09-4C97-9BAC-3834A450E2D6}" srcOrd="0" destOrd="0" parTransId="{14C9E153-5B2D-483E-AADD-1BAFB3B29E82}" sibTransId="{C3D82D0E-4BD1-445D-9CE2-B9CAF39D9972}"/>
    <dgm:cxn modelId="{B770CC3B-310F-44E2-B070-07B7C366E9DB}" srcId="{800156AE-C0C6-4FF3-9651-FB3DCBCB5FC8}" destId="{0EED5648-825C-4C75-9495-D307B9F2E172}" srcOrd="3" destOrd="0" parTransId="{E11B3D8C-CC38-4F43-916A-137BD1F77D60}" sibTransId="{0918E8CF-275C-4F73-A069-E8713E2EE9C4}"/>
    <dgm:cxn modelId="{B1CD8128-83BF-405C-B196-58949F4E97D0}" type="presOf" srcId="{0EED5648-825C-4C75-9495-D307B9F2E172}" destId="{EF890605-87DB-43E1-A95D-625DC48AFCA5}" srcOrd="0" destOrd="0" presId="urn:microsoft.com/office/officeart/2005/8/layout/lProcess2"/>
    <dgm:cxn modelId="{52111377-0D96-4B66-8D48-6456E6BD3E61}" type="presOf" srcId="{5134825E-09BE-4D91-8457-C1C94C9AFB14}" destId="{1461490B-C596-4E4B-9E88-C9F2A9781641}" srcOrd="0" destOrd="0" presId="urn:microsoft.com/office/officeart/2005/8/layout/lProcess2"/>
    <dgm:cxn modelId="{EA800906-FA33-4491-9103-D65B3FACB854}" type="presOf" srcId="{380C6DC3-9BD7-4251-862D-56249D71A55A}" destId="{AD490AE8-A058-4341-A6DB-28BA34B2A859}" srcOrd="1" destOrd="0" presId="urn:microsoft.com/office/officeart/2005/8/layout/lProcess2"/>
    <dgm:cxn modelId="{D5BFDC72-2FA1-432A-AA51-026F0AD4A50F}" type="presOf" srcId="{30118F9D-ED09-4C97-9BAC-3834A450E2D6}" destId="{DF81B653-1A24-4ED4-8638-2837BCCA06D9}" srcOrd="0" destOrd="0" presId="urn:microsoft.com/office/officeart/2005/8/layout/lProcess2"/>
    <dgm:cxn modelId="{0CEA0747-A654-42AE-8815-06DBF0EF6671}" type="presOf" srcId="{0EED5648-825C-4C75-9495-D307B9F2E172}" destId="{093CC90C-012C-469D-9C8B-1B7522D0E8CF}" srcOrd="1" destOrd="0" presId="urn:microsoft.com/office/officeart/2005/8/layout/lProcess2"/>
    <dgm:cxn modelId="{F287448B-5D0F-4EE6-B0D8-9ED58AD85220}" srcId="{380C6DC3-9BD7-4251-862D-56249D71A55A}" destId="{BCE105F8-E120-4A27-ABCA-84BB75CADA76}" srcOrd="1" destOrd="0" parTransId="{32E9A66B-B082-4239-BCC4-9FD77C150271}" sibTransId="{3E3AA23A-3754-49E6-B5B4-AF549B7F2D6F}"/>
    <dgm:cxn modelId="{169EC515-37B9-4819-8EAC-04B9C04A5991}" type="presOf" srcId="{1E8D97F6-22AD-4512-876B-F218107DD19E}" destId="{5DD2148B-3FBD-4D32-A7C0-DD845931DD9B}" srcOrd="1" destOrd="0" presId="urn:microsoft.com/office/officeart/2005/8/layout/lProcess2"/>
    <dgm:cxn modelId="{13267889-C2DC-4F79-BE90-D7E91354AC2F}" srcId="{800156AE-C0C6-4FF3-9651-FB3DCBCB5FC8}" destId="{E0FA0CBC-4CBE-4E42-A9D7-810B3E36DC79}" srcOrd="5" destOrd="0" parTransId="{CBEBF68D-A4DF-492D-A2B4-3C826B426E52}" sibTransId="{0A4D4C17-7D63-42A4-830D-F6B963C215BB}"/>
    <dgm:cxn modelId="{7F752635-4901-4D83-A37E-BE0E6138EE9C}" type="presOf" srcId="{E0FA0CBC-4CBE-4E42-A9D7-810B3E36DC79}" destId="{A34EFA7F-E6F0-45E4-A621-8392973CECA2}" srcOrd="0" destOrd="0" presId="urn:microsoft.com/office/officeart/2005/8/layout/lProcess2"/>
    <dgm:cxn modelId="{9421347C-02C6-4A99-B58A-EB7324601D0D}" type="presOf" srcId="{308338F1-898C-427D-BC2F-E428B4557EF0}" destId="{1D0381FC-27BD-4532-BFFD-D1B5FFC661DB}" srcOrd="0" destOrd="0" presId="urn:microsoft.com/office/officeart/2005/8/layout/lProcess2"/>
    <dgm:cxn modelId="{7179D677-632F-4AEC-B952-E847AB3278D6}" type="presOf" srcId="{6D129B2F-72C2-44FC-B599-32613330CB1C}" destId="{18E8BA11-F291-44C1-B53F-FA6055FD63BF}" srcOrd="0" destOrd="0" presId="urn:microsoft.com/office/officeart/2005/8/layout/lProcess2"/>
    <dgm:cxn modelId="{48F6731A-482C-4215-AA52-79AF270512FD}" type="presOf" srcId="{853F949C-B149-4FDC-B45B-9414786A6B78}" destId="{09BFBBBE-5EAD-43A7-B19D-9599FE0B21F7}" srcOrd="0" destOrd="0" presId="urn:microsoft.com/office/officeart/2005/8/layout/lProcess2"/>
    <dgm:cxn modelId="{86D6E5C1-975A-4D7F-9CFE-2F55CFF20230}" type="presOf" srcId="{2507362D-1AA2-4DAC-B397-5B628E849768}" destId="{A28983DF-7DBD-4CA2-BC93-D351CFD014F1}" srcOrd="0" destOrd="0" presId="urn:microsoft.com/office/officeart/2005/8/layout/lProcess2"/>
    <dgm:cxn modelId="{ED3FD25B-ED50-4EC1-B656-104054E40F73}" type="presOf" srcId="{192BB2D3-33F0-4700-A5E1-E17E86042239}" destId="{F267F160-1BE9-4E65-8521-7A56BF5E8D6D}" srcOrd="0" destOrd="0" presId="urn:microsoft.com/office/officeart/2005/8/layout/lProcess2"/>
    <dgm:cxn modelId="{786D69EB-65D8-4378-A46B-A071E8986E9F}" type="presOf" srcId="{380C6DC3-9BD7-4251-862D-56249D71A55A}" destId="{F6586644-0D6D-40A5-8D55-5FFBDE3BB137}" srcOrd="0" destOrd="0" presId="urn:microsoft.com/office/officeart/2005/8/layout/lProcess2"/>
    <dgm:cxn modelId="{28D083C3-0154-445F-931D-3648E06DBDCF}" type="presOf" srcId="{78E0904C-A630-4249-88AD-3E13A680A24F}" destId="{E7A41B18-D818-4399-8174-AB6FE559CF85}" srcOrd="0" destOrd="0" presId="urn:microsoft.com/office/officeart/2005/8/layout/lProcess2"/>
    <dgm:cxn modelId="{5EB22732-7146-4026-95C7-090D65FEFE8D}" type="presOf" srcId="{E0FA0CBC-4CBE-4E42-A9D7-810B3E36DC79}" destId="{3E481254-ECFB-4681-BA57-E3436A257985}" srcOrd="1" destOrd="0" presId="urn:microsoft.com/office/officeart/2005/8/layout/lProcess2"/>
    <dgm:cxn modelId="{9E6617E5-82A1-4274-A678-CBA80220B05E}" type="presOf" srcId="{DECA5A99-0B67-47E2-990D-474139868AA4}" destId="{CB6BA841-3232-46B3-8E5E-85BA7D8BF1F6}" srcOrd="0" destOrd="0" presId="urn:microsoft.com/office/officeart/2005/8/layout/lProcess2"/>
    <dgm:cxn modelId="{D059D66D-3A41-43FC-9BD4-E656EF0EE156}" type="presOf" srcId="{C8EEFBB4-22A5-45B7-B774-B9FA095E5C1D}" destId="{6B9B22C1-E3C7-41EC-930B-D6947FCD90AA}" srcOrd="0" destOrd="0" presId="urn:microsoft.com/office/officeart/2005/8/layout/lProcess2"/>
    <dgm:cxn modelId="{386CF890-878C-4BF0-B279-1BF435F56CA8}" type="presOf" srcId="{853F949C-B149-4FDC-B45B-9414786A6B78}" destId="{91E50407-7D6B-43F5-8F1B-07A8EBF4B351}" srcOrd="1" destOrd="0" presId="urn:microsoft.com/office/officeart/2005/8/layout/lProcess2"/>
    <dgm:cxn modelId="{D7AF9BFB-1ED0-4833-BC84-81BD89A301BB}" type="presOf" srcId="{D07AE60C-87FE-4A60-8391-F995776A0603}" destId="{68CA74E7-F23D-46C6-9CCF-F8957F1181CE}" srcOrd="0" destOrd="0" presId="urn:microsoft.com/office/officeart/2005/8/layout/lProcess2"/>
    <dgm:cxn modelId="{EBC55E32-8FDB-476A-BCE6-C96EB9B189FE}" srcId="{E0FA0CBC-4CBE-4E42-A9D7-810B3E36DC79}" destId="{5134825E-09BE-4D91-8457-C1C94C9AFB14}" srcOrd="0" destOrd="0" parTransId="{A27068BD-9BEF-40C5-B608-A4B379C1FDCF}" sibTransId="{0E07B583-4921-4643-B517-41D901F9B2C3}"/>
    <dgm:cxn modelId="{59F96996-6362-4830-8FCE-CE9901783F56}" srcId="{800156AE-C0C6-4FF3-9651-FB3DCBCB5FC8}" destId="{853F949C-B149-4FDC-B45B-9414786A6B78}" srcOrd="4" destOrd="0" parTransId="{5E69EAED-CD22-4422-AD19-4F6087CBFD02}" sibTransId="{3D88CE9E-1FE7-442E-8228-9B17289A4388}"/>
    <dgm:cxn modelId="{37251506-92B1-43A2-9A5C-0573362F4D38}" type="presOf" srcId="{DB26F99F-DFF0-44A9-AC85-4FA694CF49C7}" destId="{0ECCB53A-0488-4F6A-B269-551C723D0BB9}" srcOrd="0" destOrd="0" presId="urn:microsoft.com/office/officeart/2005/8/layout/lProcess2"/>
    <dgm:cxn modelId="{E9B9FB1D-8EE1-456D-8C59-9F30B4901D9F}" srcId="{DECA5A99-0B67-47E2-990D-474139868AA4}" destId="{192BB2D3-33F0-4700-A5E1-E17E86042239}" srcOrd="0" destOrd="0" parTransId="{0E9ED936-1379-4E3D-856B-62DDB06CFC7B}" sibTransId="{EE424E12-6759-4F19-A67D-9E0C0E79C9C9}"/>
    <dgm:cxn modelId="{C58E4B1B-6750-4E05-B494-A4C74642F34E}" srcId="{1E8D97F6-22AD-4512-876B-F218107DD19E}" destId="{25303780-3DAA-4BE9-A7E9-A660B2BAB6A9}" srcOrd="1" destOrd="0" parTransId="{69AF1E93-02A3-4260-9E63-EF0EFBEBDB19}" sibTransId="{B0E91093-F1E5-4063-B428-BDD8C9EA8EEB}"/>
    <dgm:cxn modelId="{A052B319-3EAC-4449-9508-C59CA8F7B5ED}" srcId="{DECA5A99-0B67-47E2-990D-474139868AA4}" destId="{6D129B2F-72C2-44FC-B599-32613330CB1C}" srcOrd="1" destOrd="0" parTransId="{7CB1DB01-9665-4F0A-9D49-A32F1D4A44DB}" sibTransId="{7D31065D-8BB4-4C54-88AB-44D00590874E}"/>
    <dgm:cxn modelId="{BE3CED66-E1B3-4BE0-BE7B-3898E0931ACE}" srcId="{0EED5648-825C-4C75-9495-D307B9F2E172}" destId="{78E0904C-A630-4249-88AD-3E13A680A24F}" srcOrd="0" destOrd="0" parTransId="{2973605D-0621-4825-8776-F00B499A1ABE}" sibTransId="{64BF4CAC-52E3-42F9-98BA-EAE6385362D0}"/>
    <dgm:cxn modelId="{784DE048-228C-44D5-9499-8F98C81AABED}" type="presOf" srcId="{1E8D97F6-22AD-4512-876B-F218107DD19E}" destId="{AB2123A6-716F-41DF-BA4A-86588FA57190}" srcOrd="0" destOrd="0" presId="urn:microsoft.com/office/officeart/2005/8/layout/lProcess2"/>
    <dgm:cxn modelId="{471A11C9-6613-4C7D-8A38-C9F9513F30FA}" type="presOf" srcId="{DECA5A99-0B67-47E2-990D-474139868AA4}" destId="{0C30766C-0E0F-499C-9183-03E26CB89F2D}" srcOrd="1" destOrd="0" presId="urn:microsoft.com/office/officeart/2005/8/layout/lProcess2"/>
    <dgm:cxn modelId="{D0905998-CABC-4FA4-BEB6-6844C96148E8}" srcId="{800156AE-C0C6-4FF3-9651-FB3DCBCB5FC8}" destId="{1E8D97F6-22AD-4512-876B-F218107DD19E}" srcOrd="2" destOrd="0" parTransId="{5BF9306A-FF3F-4DD3-AC26-6AA64ADC8D88}" sibTransId="{DBDCE149-1096-406D-84F7-5B7D568A1A0F}"/>
    <dgm:cxn modelId="{AC2D43D6-8599-49AE-890E-2500FCB3792C}" type="presParOf" srcId="{84E827C6-2687-4B71-9577-D75C8D99B3D4}" destId="{9FDC9CA0-00E6-4998-8CF7-99B23AFC7659}" srcOrd="0" destOrd="0" presId="urn:microsoft.com/office/officeart/2005/8/layout/lProcess2"/>
    <dgm:cxn modelId="{D81FA5DF-5B86-4BB2-8972-90A8E2801C9D}" type="presParOf" srcId="{9FDC9CA0-00E6-4998-8CF7-99B23AFC7659}" destId="{CB6BA841-3232-46B3-8E5E-85BA7D8BF1F6}" srcOrd="0" destOrd="0" presId="urn:microsoft.com/office/officeart/2005/8/layout/lProcess2"/>
    <dgm:cxn modelId="{6C8D4D71-7F9F-4984-B115-C21A6B257074}" type="presParOf" srcId="{9FDC9CA0-00E6-4998-8CF7-99B23AFC7659}" destId="{0C30766C-0E0F-499C-9183-03E26CB89F2D}" srcOrd="1" destOrd="0" presId="urn:microsoft.com/office/officeart/2005/8/layout/lProcess2"/>
    <dgm:cxn modelId="{934DDD50-70BC-4AA5-B6D7-3FF60275A550}" type="presParOf" srcId="{9FDC9CA0-00E6-4998-8CF7-99B23AFC7659}" destId="{AB66BC2E-B031-4B72-9C99-65C17EB62FE7}" srcOrd="2" destOrd="0" presId="urn:microsoft.com/office/officeart/2005/8/layout/lProcess2"/>
    <dgm:cxn modelId="{10B3C742-E110-4636-862C-5F8475988DF4}" type="presParOf" srcId="{AB66BC2E-B031-4B72-9C99-65C17EB62FE7}" destId="{7365C9F3-DFAC-44BA-9685-DB53370EF6D1}" srcOrd="0" destOrd="0" presId="urn:microsoft.com/office/officeart/2005/8/layout/lProcess2"/>
    <dgm:cxn modelId="{2D94CC99-C482-4939-B154-3592E2C60A72}" type="presParOf" srcId="{7365C9F3-DFAC-44BA-9685-DB53370EF6D1}" destId="{F267F160-1BE9-4E65-8521-7A56BF5E8D6D}" srcOrd="0" destOrd="0" presId="urn:microsoft.com/office/officeart/2005/8/layout/lProcess2"/>
    <dgm:cxn modelId="{B1A83CB1-9582-4C47-87AC-BFF292767E65}" type="presParOf" srcId="{7365C9F3-DFAC-44BA-9685-DB53370EF6D1}" destId="{C33EF638-3528-4673-8AD9-7F2F69B47DB4}" srcOrd="1" destOrd="0" presId="urn:microsoft.com/office/officeart/2005/8/layout/lProcess2"/>
    <dgm:cxn modelId="{270F8BFE-295F-41A5-82D4-2ADDCACE41CC}" type="presParOf" srcId="{7365C9F3-DFAC-44BA-9685-DB53370EF6D1}" destId="{18E8BA11-F291-44C1-B53F-FA6055FD63BF}" srcOrd="2" destOrd="0" presId="urn:microsoft.com/office/officeart/2005/8/layout/lProcess2"/>
    <dgm:cxn modelId="{9974E663-654E-4977-8813-BE811705343A}" type="presParOf" srcId="{84E827C6-2687-4B71-9577-D75C8D99B3D4}" destId="{2E1050A0-0043-41F2-B697-EBE2B88AE700}" srcOrd="1" destOrd="0" presId="urn:microsoft.com/office/officeart/2005/8/layout/lProcess2"/>
    <dgm:cxn modelId="{BB95C18E-547A-4204-B7B1-DA397D78C9DF}" type="presParOf" srcId="{84E827C6-2687-4B71-9577-D75C8D99B3D4}" destId="{42E077FE-7866-4344-8C2A-9C20D30C32D4}" srcOrd="2" destOrd="0" presId="urn:microsoft.com/office/officeart/2005/8/layout/lProcess2"/>
    <dgm:cxn modelId="{2AD43983-53D5-4D9F-9B21-66EDA9A1DAB1}" type="presParOf" srcId="{42E077FE-7866-4344-8C2A-9C20D30C32D4}" destId="{F6586644-0D6D-40A5-8D55-5FFBDE3BB137}" srcOrd="0" destOrd="0" presId="urn:microsoft.com/office/officeart/2005/8/layout/lProcess2"/>
    <dgm:cxn modelId="{0875A103-51BD-436D-A308-33EAB9098405}" type="presParOf" srcId="{42E077FE-7866-4344-8C2A-9C20D30C32D4}" destId="{AD490AE8-A058-4341-A6DB-28BA34B2A859}" srcOrd="1" destOrd="0" presId="urn:microsoft.com/office/officeart/2005/8/layout/lProcess2"/>
    <dgm:cxn modelId="{2D374503-C564-441C-90D7-C721CEEDFEBF}" type="presParOf" srcId="{42E077FE-7866-4344-8C2A-9C20D30C32D4}" destId="{3B373E03-09CD-4A51-847E-89B318A734CA}" srcOrd="2" destOrd="0" presId="urn:microsoft.com/office/officeart/2005/8/layout/lProcess2"/>
    <dgm:cxn modelId="{5B9B4EDB-2ADE-465E-94D3-CFE02DD113A0}" type="presParOf" srcId="{3B373E03-09CD-4A51-847E-89B318A734CA}" destId="{51E83B23-B345-471C-9125-29A1887D0921}" srcOrd="0" destOrd="0" presId="urn:microsoft.com/office/officeart/2005/8/layout/lProcess2"/>
    <dgm:cxn modelId="{E26BD753-4EDB-4304-AE0A-D947381A5E7C}" type="presParOf" srcId="{51E83B23-B345-471C-9125-29A1887D0921}" destId="{DF81B653-1A24-4ED4-8638-2837BCCA06D9}" srcOrd="0" destOrd="0" presId="urn:microsoft.com/office/officeart/2005/8/layout/lProcess2"/>
    <dgm:cxn modelId="{F364DD96-8566-4DEE-BE88-D2299E325716}" type="presParOf" srcId="{51E83B23-B345-471C-9125-29A1887D0921}" destId="{B824AE64-318C-4817-9E2F-B476BE9880AB}" srcOrd="1" destOrd="0" presId="urn:microsoft.com/office/officeart/2005/8/layout/lProcess2"/>
    <dgm:cxn modelId="{F1B459CC-0D80-4BBC-9013-253DBD405DDF}" type="presParOf" srcId="{51E83B23-B345-471C-9125-29A1887D0921}" destId="{5ACF6C43-C739-46E7-88B9-E0F70FB9981E}" srcOrd="2" destOrd="0" presId="urn:microsoft.com/office/officeart/2005/8/layout/lProcess2"/>
    <dgm:cxn modelId="{A09FDE5B-1C3A-4CA4-A609-906B4B4942D5}" type="presParOf" srcId="{84E827C6-2687-4B71-9577-D75C8D99B3D4}" destId="{34D910D7-8DA3-484E-B151-0FB84AE3530D}" srcOrd="3" destOrd="0" presId="urn:microsoft.com/office/officeart/2005/8/layout/lProcess2"/>
    <dgm:cxn modelId="{7F301FC6-B63A-4A05-908F-98A10E6100E0}" type="presParOf" srcId="{84E827C6-2687-4B71-9577-D75C8D99B3D4}" destId="{E4A90C60-7022-43C0-8357-4EE38A321EF4}" srcOrd="4" destOrd="0" presId="urn:microsoft.com/office/officeart/2005/8/layout/lProcess2"/>
    <dgm:cxn modelId="{6FE829BC-701C-4397-9092-6F771F5C65F1}" type="presParOf" srcId="{E4A90C60-7022-43C0-8357-4EE38A321EF4}" destId="{AB2123A6-716F-41DF-BA4A-86588FA57190}" srcOrd="0" destOrd="0" presId="urn:microsoft.com/office/officeart/2005/8/layout/lProcess2"/>
    <dgm:cxn modelId="{AD7BBD95-F300-4C05-A41C-447827160E72}" type="presParOf" srcId="{E4A90C60-7022-43C0-8357-4EE38A321EF4}" destId="{5DD2148B-3FBD-4D32-A7C0-DD845931DD9B}" srcOrd="1" destOrd="0" presId="urn:microsoft.com/office/officeart/2005/8/layout/lProcess2"/>
    <dgm:cxn modelId="{386317C5-BBD5-46EF-A50D-9C01D111792C}" type="presParOf" srcId="{E4A90C60-7022-43C0-8357-4EE38A321EF4}" destId="{34405E2F-3C82-40A5-BDBE-F3DF5E0E2C99}" srcOrd="2" destOrd="0" presId="urn:microsoft.com/office/officeart/2005/8/layout/lProcess2"/>
    <dgm:cxn modelId="{D8CDA388-3132-48A3-A750-09DEE8565BA7}" type="presParOf" srcId="{34405E2F-3C82-40A5-BDBE-F3DF5E0E2C99}" destId="{09154C5A-98DE-4E61-AD44-F03234C33380}" srcOrd="0" destOrd="0" presId="urn:microsoft.com/office/officeart/2005/8/layout/lProcess2"/>
    <dgm:cxn modelId="{D3168D6E-D4B3-43B5-8DA8-A1871B6719F0}" type="presParOf" srcId="{09154C5A-98DE-4E61-AD44-F03234C33380}" destId="{1D0381FC-27BD-4532-BFFD-D1B5FFC661DB}" srcOrd="0" destOrd="0" presId="urn:microsoft.com/office/officeart/2005/8/layout/lProcess2"/>
    <dgm:cxn modelId="{C2D24D53-C150-4E93-9D9D-092AD196B994}" type="presParOf" srcId="{09154C5A-98DE-4E61-AD44-F03234C33380}" destId="{79782224-5D86-4460-8BBF-E48E136AC2B2}" srcOrd="1" destOrd="0" presId="urn:microsoft.com/office/officeart/2005/8/layout/lProcess2"/>
    <dgm:cxn modelId="{0D81851C-D41D-4642-8FA1-768AA3765545}" type="presParOf" srcId="{09154C5A-98DE-4E61-AD44-F03234C33380}" destId="{CD37E79C-BDF5-4D8C-A443-73A9CDBF5AAB}" srcOrd="2" destOrd="0" presId="urn:microsoft.com/office/officeart/2005/8/layout/lProcess2"/>
    <dgm:cxn modelId="{EA90ACE9-C55F-4496-9414-91B646D646FB}" type="presParOf" srcId="{84E827C6-2687-4B71-9577-D75C8D99B3D4}" destId="{86867873-A547-4465-8DBE-2564EAADE30A}" srcOrd="5" destOrd="0" presId="urn:microsoft.com/office/officeart/2005/8/layout/lProcess2"/>
    <dgm:cxn modelId="{2528E060-B218-450B-AF3A-21F1ACD268EC}" type="presParOf" srcId="{84E827C6-2687-4B71-9577-D75C8D99B3D4}" destId="{7256AE9D-DE05-4A16-B77D-D56F69C92036}" srcOrd="6" destOrd="0" presId="urn:microsoft.com/office/officeart/2005/8/layout/lProcess2"/>
    <dgm:cxn modelId="{43E342AF-7685-47CD-8517-28774118BCD7}" type="presParOf" srcId="{7256AE9D-DE05-4A16-B77D-D56F69C92036}" destId="{EF890605-87DB-43E1-A95D-625DC48AFCA5}" srcOrd="0" destOrd="0" presId="urn:microsoft.com/office/officeart/2005/8/layout/lProcess2"/>
    <dgm:cxn modelId="{EC5C5170-ADAE-4548-96F9-5ECD4011ADB2}" type="presParOf" srcId="{7256AE9D-DE05-4A16-B77D-D56F69C92036}" destId="{093CC90C-012C-469D-9C8B-1B7522D0E8CF}" srcOrd="1" destOrd="0" presId="urn:microsoft.com/office/officeart/2005/8/layout/lProcess2"/>
    <dgm:cxn modelId="{FB852A6A-C308-46CC-A3DD-F298665B8B41}" type="presParOf" srcId="{7256AE9D-DE05-4A16-B77D-D56F69C92036}" destId="{B06306FF-B633-49A3-9741-364A5C86CEB3}" srcOrd="2" destOrd="0" presId="urn:microsoft.com/office/officeart/2005/8/layout/lProcess2"/>
    <dgm:cxn modelId="{67F494D3-C837-494E-B1AF-B19582C6DBC8}" type="presParOf" srcId="{B06306FF-B633-49A3-9741-364A5C86CEB3}" destId="{C6E49C3E-0881-46FA-8E0C-6856808265DD}" srcOrd="0" destOrd="0" presId="urn:microsoft.com/office/officeart/2005/8/layout/lProcess2"/>
    <dgm:cxn modelId="{4BDBA377-59C1-43FD-858C-1CE344898EA9}" type="presParOf" srcId="{C6E49C3E-0881-46FA-8E0C-6856808265DD}" destId="{E7A41B18-D818-4399-8174-AB6FE559CF85}" srcOrd="0" destOrd="0" presId="urn:microsoft.com/office/officeart/2005/8/layout/lProcess2"/>
    <dgm:cxn modelId="{63F4E48C-C18D-46D5-87D3-469A69EE5858}" type="presParOf" srcId="{C6E49C3E-0881-46FA-8E0C-6856808265DD}" destId="{D80B95DC-3D9D-4D14-B9ED-B56CDAEEDA63}" srcOrd="1" destOrd="0" presId="urn:microsoft.com/office/officeart/2005/8/layout/lProcess2"/>
    <dgm:cxn modelId="{78851AF3-5A0C-4A36-8D01-62F9E74C4A35}" type="presParOf" srcId="{C6E49C3E-0881-46FA-8E0C-6856808265DD}" destId="{68CA74E7-F23D-46C6-9CCF-F8957F1181CE}" srcOrd="2" destOrd="0" presId="urn:microsoft.com/office/officeart/2005/8/layout/lProcess2"/>
    <dgm:cxn modelId="{79090F86-C450-4A68-A965-4DA7BA0D0E5A}" type="presParOf" srcId="{84E827C6-2687-4B71-9577-D75C8D99B3D4}" destId="{9E4D7782-15B3-4790-9687-388C7A1CB137}" srcOrd="7" destOrd="0" presId="urn:microsoft.com/office/officeart/2005/8/layout/lProcess2"/>
    <dgm:cxn modelId="{10DC633C-58D4-4C54-9F0B-A529404643D8}" type="presParOf" srcId="{84E827C6-2687-4B71-9577-D75C8D99B3D4}" destId="{4875AE3E-1A9F-4E59-9990-88B05004FD99}" srcOrd="8" destOrd="0" presId="urn:microsoft.com/office/officeart/2005/8/layout/lProcess2"/>
    <dgm:cxn modelId="{6361555A-DC9B-4B4C-A265-8797C0A241F6}" type="presParOf" srcId="{4875AE3E-1A9F-4E59-9990-88B05004FD99}" destId="{09BFBBBE-5EAD-43A7-B19D-9599FE0B21F7}" srcOrd="0" destOrd="0" presId="urn:microsoft.com/office/officeart/2005/8/layout/lProcess2"/>
    <dgm:cxn modelId="{ECCAB783-CD67-41AF-A5A7-81601D833285}" type="presParOf" srcId="{4875AE3E-1A9F-4E59-9990-88B05004FD99}" destId="{91E50407-7D6B-43F5-8F1B-07A8EBF4B351}" srcOrd="1" destOrd="0" presId="urn:microsoft.com/office/officeart/2005/8/layout/lProcess2"/>
    <dgm:cxn modelId="{E9E19983-089D-4D82-91AB-0104483F4546}" type="presParOf" srcId="{4875AE3E-1A9F-4E59-9990-88B05004FD99}" destId="{A9B45AB9-83B0-4176-A4AE-B05F22953193}" srcOrd="2" destOrd="0" presId="urn:microsoft.com/office/officeart/2005/8/layout/lProcess2"/>
    <dgm:cxn modelId="{7F31C455-3F92-4D2F-B9E6-5A9FAA14B583}" type="presParOf" srcId="{A9B45AB9-83B0-4176-A4AE-B05F22953193}" destId="{1F682B3D-3ABE-4B84-82AB-7A7480BE778F}" srcOrd="0" destOrd="0" presId="urn:microsoft.com/office/officeart/2005/8/layout/lProcess2"/>
    <dgm:cxn modelId="{C9E2C1C1-A6EC-48E5-96FB-E252C27EAF08}" type="presParOf" srcId="{1F682B3D-3ABE-4B84-82AB-7A7480BE778F}" destId="{6B9B22C1-E3C7-41EC-930B-D6947FCD90AA}" srcOrd="0" destOrd="0" presId="urn:microsoft.com/office/officeart/2005/8/layout/lProcess2"/>
    <dgm:cxn modelId="{99E43B9D-5B9E-4F32-BC8C-7BBA74D45668}" type="presParOf" srcId="{1F682B3D-3ABE-4B84-82AB-7A7480BE778F}" destId="{E14F5D0A-B8BD-440A-AA80-EA0B11B4550F}" srcOrd="1" destOrd="0" presId="urn:microsoft.com/office/officeart/2005/8/layout/lProcess2"/>
    <dgm:cxn modelId="{E17E9E96-CC13-4354-80C3-F61B12F5D983}" type="presParOf" srcId="{1F682B3D-3ABE-4B84-82AB-7A7480BE778F}" destId="{0ECCB53A-0488-4F6A-B269-551C723D0BB9}" srcOrd="2" destOrd="0" presId="urn:microsoft.com/office/officeart/2005/8/layout/lProcess2"/>
    <dgm:cxn modelId="{A32DAC74-2194-41B0-8697-64DB99DCE4F3}" type="presParOf" srcId="{84E827C6-2687-4B71-9577-D75C8D99B3D4}" destId="{6D7EBF3E-088A-42B0-A366-993C03E7D89F}" srcOrd="9" destOrd="0" presId="urn:microsoft.com/office/officeart/2005/8/layout/lProcess2"/>
    <dgm:cxn modelId="{561B553F-5669-4446-9F93-5D736A3FA927}" type="presParOf" srcId="{84E827C6-2687-4B71-9577-D75C8D99B3D4}" destId="{98737617-53BB-46AF-9ECD-AC3C2CBF7A3D}" srcOrd="10" destOrd="0" presId="urn:microsoft.com/office/officeart/2005/8/layout/lProcess2"/>
    <dgm:cxn modelId="{F7145172-8148-4D03-8A6E-FAD1E2E80D30}" type="presParOf" srcId="{98737617-53BB-46AF-9ECD-AC3C2CBF7A3D}" destId="{A34EFA7F-E6F0-45E4-A621-8392973CECA2}" srcOrd="0" destOrd="0" presId="urn:microsoft.com/office/officeart/2005/8/layout/lProcess2"/>
    <dgm:cxn modelId="{4A057270-1438-49B5-A448-13BF62621ACB}" type="presParOf" srcId="{98737617-53BB-46AF-9ECD-AC3C2CBF7A3D}" destId="{3E481254-ECFB-4681-BA57-E3436A257985}" srcOrd="1" destOrd="0" presId="urn:microsoft.com/office/officeart/2005/8/layout/lProcess2"/>
    <dgm:cxn modelId="{0BA52CA4-9A17-41D4-AB04-DC5F9620E02F}" type="presParOf" srcId="{98737617-53BB-46AF-9ECD-AC3C2CBF7A3D}" destId="{89530708-8CAE-4ACA-876B-325BAE7C9BB6}" srcOrd="2" destOrd="0" presId="urn:microsoft.com/office/officeart/2005/8/layout/lProcess2"/>
    <dgm:cxn modelId="{8C2E8D8A-5C24-4C08-8B81-15C41D469510}" type="presParOf" srcId="{89530708-8CAE-4ACA-876B-325BAE7C9BB6}" destId="{B734AFAB-F6E7-498D-9F54-3F803968B07D}" srcOrd="0" destOrd="0" presId="urn:microsoft.com/office/officeart/2005/8/layout/lProcess2"/>
    <dgm:cxn modelId="{99F54B4A-2D62-4608-8A6A-D251405EE9FB}" type="presParOf" srcId="{B734AFAB-F6E7-498D-9F54-3F803968B07D}" destId="{1461490B-C596-4E4B-9E88-C9F2A9781641}" srcOrd="0" destOrd="0" presId="urn:microsoft.com/office/officeart/2005/8/layout/lProcess2"/>
    <dgm:cxn modelId="{DD3F91AE-C8AF-4452-B705-F0CBE6910060}" type="presParOf" srcId="{B734AFAB-F6E7-498D-9F54-3F803968B07D}" destId="{9C6E8D83-8512-4E74-95FE-76E09DA8CA01}" srcOrd="1" destOrd="0" presId="urn:microsoft.com/office/officeart/2005/8/layout/lProcess2"/>
    <dgm:cxn modelId="{A9EAAEB7-A366-40AB-A42C-8E548C9CDF91}" type="presParOf" srcId="{B734AFAB-F6E7-498D-9F54-3F803968B07D}" destId="{A28983DF-7DBD-4CA2-BC93-D351CFD014F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9B39-3F13-4E2E-9004-9A4541775D9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EFE19B84-9B1C-42AB-88C9-12CDBA88ADD4}">
      <dgm:prSet custT="1"/>
      <dgm:spPr/>
      <dgm:t>
        <a:bodyPr/>
        <a:lstStyle/>
        <a:p>
          <a:pPr rtl="0"/>
          <a:r>
            <a:rPr lang="es-AR" sz="1600" b="1" dirty="0" smtClean="0"/>
            <a:t>Construcción Área de Acopio de Dovelas </a:t>
          </a:r>
          <a:endParaRPr lang="es-AR" sz="1600" b="1" dirty="0"/>
        </a:p>
      </dgm:t>
    </dgm:pt>
    <dgm:pt modelId="{8C331499-45BA-4909-9AC5-D77AA51997BB}" type="parTrans" cxnId="{F6355E1A-01A2-400E-A0AC-8D1236466AC4}">
      <dgm:prSet/>
      <dgm:spPr/>
      <dgm:t>
        <a:bodyPr/>
        <a:lstStyle/>
        <a:p>
          <a:endParaRPr lang="es-AR"/>
        </a:p>
      </dgm:t>
    </dgm:pt>
    <dgm:pt modelId="{A7D075BA-8367-465D-998B-1E4FC83E1303}" type="sibTrans" cxnId="{F6355E1A-01A2-400E-A0AC-8D1236466AC4}">
      <dgm:prSet/>
      <dgm:spPr/>
      <dgm:t>
        <a:bodyPr/>
        <a:lstStyle/>
        <a:p>
          <a:endParaRPr lang="es-AR"/>
        </a:p>
      </dgm:t>
    </dgm:pt>
    <dgm:pt modelId="{2368AD06-D12E-4BD5-9A7E-1670F04E6D99}">
      <dgm:prSet custT="1"/>
      <dgm:spPr/>
      <dgm:t>
        <a:bodyPr/>
        <a:lstStyle/>
        <a:p>
          <a:pPr rtl="0"/>
          <a:r>
            <a:rPr lang="es-AR" sz="1600" b="1" dirty="0" smtClean="0"/>
            <a:t>Construcción de la Trinchera de Arranque de la TBM en </a:t>
          </a:r>
          <a:r>
            <a:rPr lang="es-AR" sz="1600" b="1" dirty="0" err="1" smtClean="0"/>
            <a:t>Haedo</a:t>
          </a:r>
          <a:endParaRPr lang="es-AR" sz="1600" b="1" dirty="0"/>
        </a:p>
      </dgm:t>
    </dgm:pt>
    <dgm:pt modelId="{015E44C7-5464-4331-AD76-F26DE183FADE}" type="parTrans" cxnId="{FAC0D565-ACA3-4AE1-B029-D91A8B054DE0}">
      <dgm:prSet/>
      <dgm:spPr/>
      <dgm:t>
        <a:bodyPr/>
        <a:lstStyle/>
        <a:p>
          <a:endParaRPr lang="es-AR"/>
        </a:p>
      </dgm:t>
    </dgm:pt>
    <dgm:pt modelId="{EA65D3C4-7DA5-4EC0-9E0E-2F54C6C53655}" type="sibTrans" cxnId="{FAC0D565-ACA3-4AE1-B029-D91A8B054DE0}">
      <dgm:prSet/>
      <dgm:spPr/>
      <dgm:t>
        <a:bodyPr/>
        <a:lstStyle/>
        <a:p>
          <a:endParaRPr lang="es-AR"/>
        </a:p>
      </dgm:t>
    </dgm:pt>
    <dgm:pt modelId="{C8CD71DF-9CC0-4D74-BB9B-9FAE21CF6A0A}">
      <dgm:prSet custT="1"/>
      <dgm:spPr/>
      <dgm:t>
        <a:bodyPr/>
        <a:lstStyle/>
        <a:p>
          <a:pPr rtl="0"/>
          <a:r>
            <a:rPr lang="es-AR" sz="1600" b="1" dirty="0" smtClean="0"/>
            <a:t>Montaje de la Planta de Dovelas en </a:t>
          </a:r>
          <a:r>
            <a:rPr lang="es-AR" sz="1600" b="1" dirty="0" err="1" smtClean="0"/>
            <a:t>Haedo</a:t>
          </a:r>
          <a:endParaRPr lang="es-AR" sz="1600" b="1" dirty="0"/>
        </a:p>
      </dgm:t>
    </dgm:pt>
    <dgm:pt modelId="{19FE7D2F-D0A8-4D60-81B6-2AC056F3FC59}" type="parTrans" cxnId="{7C07DB74-EF12-4F02-985D-800E6258E7A3}">
      <dgm:prSet/>
      <dgm:spPr/>
      <dgm:t>
        <a:bodyPr/>
        <a:lstStyle/>
        <a:p>
          <a:endParaRPr lang="es-AR"/>
        </a:p>
      </dgm:t>
    </dgm:pt>
    <dgm:pt modelId="{E69A2415-506F-40A4-9DB6-6BC6C5C7865E}" type="sibTrans" cxnId="{7C07DB74-EF12-4F02-985D-800E6258E7A3}">
      <dgm:prSet/>
      <dgm:spPr/>
      <dgm:t>
        <a:bodyPr/>
        <a:lstStyle/>
        <a:p>
          <a:endParaRPr lang="es-AR"/>
        </a:p>
      </dgm:t>
    </dgm:pt>
    <dgm:pt modelId="{6912964B-C405-4916-B093-2A489119C52A}">
      <dgm:prSet custT="1"/>
      <dgm:spPr/>
      <dgm:t>
        <a:bodyPr/>
        <a:lstStyle/>
        <a:p>
          <a:pPr rtl="0"/>
          <a:r>
            <a:rPr lang="es-AR" sz="1600" b="1" smtClean="0"/>
            <a:t>Movilización y Montaje de la TBM</a:t>
          </a:r>
          <a:endParaRPr lang="es-AR" sz="1600" b="1"/>
        </a:p>
      </dgm:t>
    </dgm:pt>
    <dgm:pt modelId="{120D4F36-6D03-40B1-AA5B-88FAFA927B46}" type="parTrans" cxnId="{7884132B-3CEF-4194-9E6A-4AA519C43EBB}">
      <dgm:prSet/>
      <dgm:spPr/>
      <dgm:t>
        <a:bodyPr/>
        <a:lstStyle/>
        <a:p>
          <a:endParaRPr lang="es-AR"/>
        </a:p>
      </dgm:t>
    </dgm:pt>
    <dgm:pt modelId="{8315AC14-FF16-4DAE-AC63-2DDB7352ADA7}" type="sibTrans" cxnId="{7884132B-3CEF-4194-9E6A-4AA519C43EBB}">
      <dgm:prSet/>
      <dgm:spPr/>
      <dgm:t>
        <a:bodyPr/>
        <a:lstStyle/>
        <a:p>
          <a:endParaRPr lang="es-AR"/>
        </a:p>
      </dgm:t>
    </dgm:pt>
    <dgm:pt modelId="{98219BE9-61F5-4F88-9ED7-BA63F00A6D55}">
      <dgm:prSet custT="1"/>
      <dgm:spPr/>
      <dgm:t>
        <a:bodyPr/>
        <a:lstStyle/>
        <a:p>
          <a:pPr rtl="0"/>
          <a:r>
            <a:rPr lang="es-AR" sz="1600" b="1" dirty="0" smtClean="0"/>
            <a:t>Pasaje Bajo Nivel en Moreno (Obra entregada en Enero/15)</a:t>
          </a:r>
          <a:endParaRPr lang="es-AR" sz="1600" b="1" dirty="0"/>
        </a:p>
      </dgm:t>
    </dgm:pt>
    <dgm:pt modelId="{B23AC951-2537-4D5A-B315-B2503C217849}" type="parTrans" cxnId="{012D3E69-FBEA-4BF7-B4D0-E174ADC24143}">
      <dgm:prSet/>
      <dgm:spPr/>
      <dgm:t>
        <a:bodyPr/>
        <a:lstStyle/>
        <a:p>
          <a:endParaRPr lang="es-AR"/>
        </a:p>
      </dgm:t>
    </dgm:pt>
    <dgm:pt modelId="{CDE795CC-94D3-4E40-9A86-78490312A3B3}" type="sibTrans" cxnId="{012D3E69-FBEA-4BF7-B4D0-E174ADC24143}">
      <dgm:prSet/>
      <dgm:spPr/>
      <dgm:t>
        <a:bodyPr/>
        <a:lstStyle/>
        <a:p>
          <a:endParaRPr lang="es-AR"/>
        </a:p>
      </dgm:t>
    </dgm:pt>
    <dgm:pt modelId="{93EDCCC5-23E2-415A-9DD5-765DD810671B}">
      <dgm:prSet custT="1"/>
      <dgm:spPr/>
      <dgm:t>
        <a:bodyPr/>
        <a:lstStyle/>
        <a:p>
          <a:pPr rtl="0"/>
          <a:r>
            <a:rPr lang="es-AR" sz="1600" b="1" dirty="0" smtClean="0"/>
            <a:t>Construcción Oficinas (Obrador y Principal) del Contratista y de la Supervisión en </a:t>
          </a:r>
          <a:r>
            <a:rPr lang="es-AR" sz="1600" b="1" dirty="0" err="1" smtClean="0"/>
            <a:t>Haedo</a:t>
          </a:r>
          <a:endParaRPr lang="es-AR" sz="1600" b="1" dirty="0"/>
        </a:p>
      </dgm:t>
    </dgm:pt>
    <dgm:pt modelId="{D2231934-F95A-4467-9A53-F52E33AAFE29}" type="parTrans" cxnId="{A0B84F8D-3BB1-47F5-99DB-FED3EA915726}">
      <dgm:prSet/>
      <dgm:spPr/>
      <dgm:t>
        <a:bodyPr/>
        <a:lstStyle/>
        <a:p>
          <a:endParaRPr lang="es-AR"/>
        </a:p>
      </dgm:t>
    </dgm:pt>
    <dgm:pt modelId="{984B7FFA-FB12-442B-95AE-BC58EFBD64EC}" type="sibTrans" cxnId="{A0B84F8D-3BB1-47F5-99DB-FED3EA915726}">
      <dgm:prSet/>
      <dgm:spPr/>
      <dgm:t>
        <a:bodyPr/>
        <a:lstStyle/>
        <a:p>
          <a:endParaRPr lang="es-AR"/>
        </a:p>
      </dgm:t>
    </dgm:pt>
    <dgm:pt modelId="{C1C8120F-91E2-4EF9-921E-735224A3B580}">
      <dgm:prSet custT="1"/>
      <dgm:spPr/>
      <dgm:t>
        <a:bodyPr/>
        <a:lstStyle/>
        <a:p>
          <a:pPr rtl="0"/>
          <a:r>
            <a:rPr lang="es-AR" sz="1600" b="1" dirty="0" smtClean="0"/>
            <a:t>Elaboración del EIA (Estudio de Impacto Ambiental)</a:t>
          </a:r>
          <a:endParaRPr lang="es-AR" sz="1600" b="1" dirty="0"/>
        </a:p>
      </dgm:t>
    </dgm:pt>
    <dgm:pt modelId="{70D14F50-7C9C-41C5-B888-505D9C551457}" type="parTrans" cxnId="{3F17ED86-B9F6-42DF-8A21-D6AA40F1A312}">
      <dgm:prSet/>
      <dgm:spPr/>
      <dgm:t>
        <a:bodyPr/>
        <a:lstStyle/>
        <a:p>
          <a:endParaRPr lang="es-AR"/>
        </a:p>
      </dgm:t>
    </dgm:pt>
    <dgm:pt modelId="{6B8C9EAB-D808-49A5-9D1A-1C01E22167BE}" type="sibTrans" cxnId="{3F17ED86-B9F6-42DF-8A21-D6AA40F1A312}">
      <dgm:prSet/>
      <dgm:spPr/>
      <dgm:t>
        <a:bodyPr/>
        <a:lstStyle/>
        <a:p>
          <a:endParaRPr lang="es-AR"/>
        </a:p>
      </dgm:t>
    </dgm:pt>
    <dgm:pt modelId="{87F1FF62-E421-4CA8-B90B-D6CB367A46A5}">
      <dgm:prSet custT="1"/>
      <dgm:spPr/>
      <dgm:t>
        <a:bodyPr/>
        <a:lstStyle/>
        <a:p>
          <a:pPr rtl="0"/>
          <a:r>
            <a:rPr lang="es-AR" sz="1400" dirty="0" smtClean="0"/>
            <a:t>PBA: aprobado por la OPDS</a:t>
          </a:r>
          <a:endParaRPr lang="es-AR" sz="1400" dirty="0"/>
        </a:p>
      </dgm:t>
    </dgm:pt>
    <dgm:pt modelId="{444692AB-8AFE-40AB-94CB-E69FBCAEDD3B}" type="parTrans" cxnId="{A8468834-C543-4267-AF22-04B27C2AEC0A}">
      <dgm:prSet/>
      <dgm:spPr/>
      <dgm:t>
        <a:bodyPr/>
        <a:lstStyle/>
        <a:p>
          <a:endParaRPr lang="es-AR"/>
        </a:p>
      </dgm:t>
    </dgm:pt>
    <dgm:pt modelId="{2D1EF012-F430-440F-AC9B-DC1C18F821FA}" type="sibTrans" cxnId="{A8468834-C543-4267-AF22-04B27C2AEC0A}">
      <dgm:prSet/>
      <dgm:spPr/>
      <dgm:t>
        <a:bodyPr/>
        <a:lstStyle/>
        <a:p>
          <a:endParaRPr lang="es-AR"/>
        </a:p>
      </dgm:t>
    </dgm:pt>
    <dgm:pt modelId="{715ECFE1-81B7-47CA-9709-F09586EB0591}">
      <dgm:prSet custT="1"/>
      <dgm:spPr/>
      <dgm:t>
        <a:bodyPr/>
        <a:lstStyle/>
        <a:p>
          <a:pPr rtl="0"/>
          <a:r>
            <a:rPr lang="es-AR" sz="1400" dirty="0" smtClean="0"/>
            <a:t>CABA: en proceso de aprobación por el APRA (audiencia publica ya realizada)</a:t>
          </a:r>
          <a:endParaRPr lang="es-AR" sz="1400" dirty="0"/>
        </a:p>
      </dgm:t>
    </dgm:pt>
    <dgm:pt modelId="{FDA2001D-94E4-4B1B-950A-0CD16AA0CDE4}" type="parTrans" cxnId="{B6DA745C-612E-4428-848A-BA52A2D18A99}">
      <dgm:prSet/>
      <dgm:spPr/>
      <dgm:t>
        <a:bodyPr/>
        <a:lstStyle/>
        <a:p>
          <a:endParaRPr lang="es-AR"/>
        </a:p>
      </dgm:t>
    </dgm:pt>
    <dgm:pt modelId="{2040299D-2C84-44B7-B816-92094CC650D2}" type="sibTrans" cxnId="{B6DA745C-612E-4428-848A-BA52A2D18A99}">
      <dgm:prSet/>
      <dgm:spPr/>
      <dgm:t>
        <a:bodyPr/>
        <a:lstStyle/>
        <a:p>
          <a:endParaRPr lang="es-AR"/>
        </a:p>
      </dgm:t>
    </dgm:pt>
    <dgm:pt modelId="{77889EE3-021D-4AB3-B6BE-D89E4924E2EA}" type="pres">
      <dgm:prSet presAssocID="{A2CD9B39-3F13-4E2E-9004-9A4541775D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9775DD4-2ECC-4D7B-B1C9-5736BCB26702}" type="pres">
      <dgm:prSet presAssocID="{EFE19B84-9B1C-42AB-88C9-12CDBA88AD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38E9BF-1244-4FBC-AF0B-62450272EEAD}" type="pres">
      <dgm:prSet presAssocID="{A7D075BA-8367-465D-998B-1E4FC83E1303}" presName="spacer" presStyleCnt="0"/>
      <dgm:spPr/>
    </dgm:pt>
    <dgm:pt modelId="{A0A21F57-D355-4490-8EDF-593584504AB3}" type="pres">
      <dgm:prSet presAssocID="{2368AD06-D12E-4BD5-9A7E-1670F04E6D9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AC6139B-8090-4671-80B5-A9764F40C541}" type="pres">
      <dgm:prSet presAssocID="{EA65D3C4-7DA5-4EC0-9E0E-2F54C6C53655}" presName="spacer" presStyleCnt="0"/>
      <dgm:spPr/>
    </dgm:pt>
    <dgm:pt modelId="{BA23C4AA-7D48-4FDD-B6C9-D53BB5740BB4}" type="pres">
      <dgm:prSet presAssocID="{C8CD71DF-9CC0-4D74-BB9B-9FAE21CF6A0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41F90C-3D3F-4C94-9E9C-B61CE3C66661}" type="pres">
      <dgm:prSet presAssocID="{E69A2415-506F-40A4-9DB6-6BC6C5C7865E}" presName="spacer" presStyleCnt="0"/>
      <dgm:spPr/>
    </dgm:pt>
    <dgm:pt modelId="{B87B4105-8ABB-4142-B032-F1DC1C72AEAE}" type="pres">
      <dgm:prSet presAssocID="{6912964B-C405-4916-B093-2A489119C52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0B576C9-C667-4C58-9E6E-7C841E3C32FB}" type="pres">
      <dgm:prSet presAssocID="{8315AC14-FF16-4DAE-AC63-2DDB7352ADA7}" presName="spacer" presStyleCnt="0"/>
      <dgm:spPr/>
    </dgm:pt>
    <dgm:pt modelId="{42DD4CF5-6C9F-40C3-A5B0-9EFF7C15CC9C}" type="pres">
      <dgm:prSet presAssocID="{98219BE9-61F5-4F88-9ED7-BA63F00A6D5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9D27DB-E967-42BB-8AB5-BEC6FA6D4842}" type="pres">
      <dgm:prSet presAssocID="{CDE795CC-94D3-4E40-9A86-78490312A3B3}" presName="spacer" presStyleCnt="0"/>
      <dgm:spPr/>
    </dgm:pt>
    <dgm:pt modelId="{595A77D8-6A59-4135-B9A9-0991FF7AAA18}" type="pres">
      <dgm:prSet presAssocID="{93EDCCC5-23E2-415A-9DD5-765DD810671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0D746B7-0DC3-4C81-813E-8BEF0BB758B4}" type="pres">
      <dgm:prSet presAssocID="{984B7FFA-FB12-442B-95AE-BC58EFBD64EC}" presName="spacer" presStyleCnt="0"/>
      <dgm:spPr/>
    </dgm:pt>
    <dgm:pt modelId="{2B6D3CF2-A070-4C0F-A328-FFC17D19E510}" type="pres">
      <dgm:prSet presAssocID="{C1C8120F-91E2-4EF9-921E-735224A3B58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C9D6709-9599-4E87-BD51-DB9C16A93F33}" type="pres">
      <dgm:prSet presAssocID="{C1C8120F-91E2-4EF9-921E-735224A3B5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8468834-C543-4267-AF22-04B27C2AEC0A}" srcId="{C1C8120F-91E2-4EF9-921E-735224A3B580}" destId="{87F1FF62-E421-4CA8-B90B-D6CB367A46A5}" srcOrd="0" destOrd="0" parTransId="{444692AB-8AFE-40AB-94CB-E69FBCAEDD3B}" sibTransId="{2D1EF012-F430-440F-AC9B-DC1C18F821FA}"/>
    <dgm:cxn modelId="{2BD0026A-5244-4DC3-9BCD-8FC13B46E0EC}" type="presOf" srcId="{A2CD9B39-3F13-4E2E-9004-9A4541775D99}" destId="{77889EE3-021D-4AB3-B6BE-D89E4924E2EA}" srcOrd="0" destOrd="0" presId="urn:microsoft.com/office/officeart/2005/8/layout/vList2"/>
    <dgm:cxn modelId="{7C07DB74-EF12-4F02-985D-800E6258E7A3}" srcId="{A2CD9B39-3F13-4E2E-9004-9A4541775D99}" destId="{C8CD71DF-9CC0-4D74-BB9B-9FAE21CF6A0A}" srcOrd="2" destOrd="0" parTransId="{19FE7D2F-D0A8-4D60-81B6-2AC056F3FC59}" sibTransId="{E69A2415-506F-40A4-9DB6-6BC6C5C7865E}"/>
    <dgm:cxn modelId="{EDB5EB7B-C10D-4600-BEB3-BCE7137099B6}" type="presOf" srcId="{C8CD71DF-9CC0-4D74-BB9B-9FAE21CF6A0A}" destId="{BA23C4AA-7D48-4FDD-B6C9-D53BB5740BB4}" srcOrd="0" destOrd="0" presId="urn:microsoft.com/office/officeart/2005/8/layout/vList2"/>
    <dgm:cxn modelId="{726D0209-2BCE-42E4-8F4D-765DA2955919}" type="presOf" srcId="{87F1FF62-E421-4CA8-B90B-D6CB367A46A5}" destId="{9C9D6709-9599-4E87-BD51-DB9C16A93F33}" srcOrd="0" destOrd="0" presId="urn:microsoft.com/office/officeart/2005/8/layout/vList2"/>
    <dgm:cxn modelId="{840C005A-1365-40C4-9D37-05A362D64EC1}" type="presOf" srcId="{EFE19B84-9B1C-42AB-88C9-12CDBA88ADD4}" destId="{F9775DD4-2ECC-4D7B-B1C9-5736BCB26702}" srcOrd="0" destOrd="0" presId="urn:microsoft.com/office/officeart/2005/8/layout/vList2"/>
    <dgm:cxn modelId="{42159B4E-8360-417C-95D2-95145E05B908}" type="presOf" srcId="{715ECFE1-81B7-47CA-9709-F09586EB0591}" destId="{9C9D6709-9599-4E87-BD51-DB9C16A93F33}" srcOrd="0" destOrd="1" presId="urn:microsoft.com/office/officeart/2005/8/layout/vList2"/>
    <dgm:cxn modelId="{012D3E69-FBEA-4BF7-B4D0-E174ADC24143}" srcId="{A2CD9B39-3F13-4E2E-9004-9A4541775D99}" destId="{98219BE9-61F5-4F88-9ED7-BA63F00A6D55}" srcOrd="4" destOrd="0" parTransId="{B23AC951-2537-4D5A-B315-B2503C217849}" sibTransId="{CDE795CC-94D3-4E40-9A86-78490312A3B3}"/>
    <dgm:cxn modelId="{7B3FF206-FDF8-4A0F-92E3-C41760F66847}" type="presOf" srcId="{C1C8120F-91E2-4EF9-921E-735224A3B580}" destId="{2B6D3CF2-A070-4C0F-A328-FFC17D19E510}" srcOrd="0" destOrd="0" presId="urn:microsoft.com/office/officeart/2005/8/layout/vList2"/>
    <dgm:cxn modelId="{CE78B7C1-3858-47A3-96A0-1B8661DD0D13}" type="presOf" srcId="{93EDCCC5-23E2-415A-9DD5-765DD810671B}" destId="{595A77D8-6A59-4135-B9A9-0991FF7AAA18}" srcOrd="0" destOrd="0" presId="urn:microsoft.com/office/officeart/2005/8/layout/vList2"/>
    <dgm:cxn modelId="{FAC0D565-ACA3-4AE1-B029-D91A8B054DE0}" srcId="{A2CD9B39-3F13-4E2E-9004-9A4541775D99}" destId="{2368AD06-D12E-4BD5-9A7E-1670F04E6D99}" srcOrd="1" destOrd="0" parTransId="{015E44C7-5464-4331-AD76-F26DE183FADE}" sibTransId="{EA65D3C4-7DA5-4EC0-9E0E-2F54C6C53655}"/>
    <dgm:cxn modelId="{A0B84F8D-3BB1-47F5-99DB-FED3EA915726}" srcId="{A2CD9B39-3F13-4E2E-9004-9A4541775D99}" destId="{93EDCCC5-23E2-415A-9DD5-765DD810671B}" srcOrd="5" destOrd="0" parTransId="{D2231934-F95A-4467-9A53-F52E33AAFE29}" sibTransId="{984B7FFA-FB12-442B-95AE-BC58EFBD64EC}"/>
    <dgm:cxn modelId="{7884132B-3CEF-4194-9E6A-4AA519C43EBB}" srcId="{A2CD9B39-3F13-4E2E-9004-9A4541775D99}" destId="{6912964B-C405-4916-B093-2A489119C52A}" srcOrd="3" destOrd="0" parTransId="{120D4F36-6D03-40B1-AA5B-88FAFA927B46}" sibTransId="{8315AC14-FF16-4DAE-AC63-2DDB7352ADA7}"/>
    <dgm:cxn modelId="{216A4266-E58D-411D-8288-1FE1582A45E6}" type="presOf" srcId="{98219BE9-61F5-4F88-9ED7-BA63F00A6D55}" destId="{42DD4CF5-6C9F-40C3-A5B0-9EFF7C15CC9C}" srcOrd="0" destOrd="0" presId="urn:microsoft.com/office/officeart/2005/8/layout/vList2"/>
    <dgm:cxn modelId="{40677D67-6001-479A-951C-17413C41D01C}" type="presOf" srcId="{6912964B-C405-4916-B093-2A489119C52A}" destId="{B87B4105-8ABB-4142-B032-F1DC1C72AEAE}" srcOrd="0" destOrd="0" presId="urn:microsoft.com/office/officeart/2005/8/layout/vList2"/>
    <dgm:cxn modelId="{B6DA745C-612E-4428-848A-BA52A2D18A99}" srcId="{C1C8120F-91E2-4EF9-921E-735224A3B580}" destId="{715ECFE1-81B7-47CA-9709-F09586EB0591}" srcOrd="1" destOrd="0" parTransId="{FDA2001D-94E4-4B1B-950A-0CD16AA0CDE4}" sibTransId="{2040299D-2C84-44B7-B816-92094CC650D2}"/>
    <dgm:cxn modelId="{F6355E1A-01A2-400E-A0AC-8D1236466AC4}" srcId="{A2CD9B39-3F13-4E2E-9004-9A4541775D99}" destId="{EFE19B84-9B1C-42AB-88C9-12CDBA88ADD4}" srcOrd="0" destOrd="0" parTransId="{8C331499-45BA-4909-9AC5-D77AA51997BB}" sibTransId="{A7D075BA-8367-465D-998B-1E4FC83E1303}"/>
    <dgm:cxn modelId="{3F17ED86-B9F6-42DF-8A21-D6AA40F1A312}" srcId="{A2CD9B39-3F13-4E2E-9004-9A4541775D99}" destId="{C1C8120F-91E2-4EF9-921E-735224A3B580}" srcOrd="6" destOrd="0" parTransId="{70D14F50-7C9C-41C5-B888-505D9C551457}" sibTransId="{6B8C9EAB-D808-49A5-9D1A-1C01E22167BE}"/>
    <dgm:cxn modelId="{686B5900-B6F5-4F4F-BE45-9ABC545150D2}" type="presOf" srcId="{2368AD06-D12E-4BD5-9A7E-1670F04E6D99}" destId="{A0A21F57-D355-4490-8EDF-593584504AB3}" srcOrd="0" destOrd="0" presId="urn:microsoft.com/office/officeart/2005/8/layout/vList2"/>
    <dgm:cxn modelId="{C7A40F26-AB62-45A9-AAC7-3CFE4B2BDC49}" type="presParOf" srcId="{77889EE3-021D-4AB3-B6BE-D89E4924E2EA}" destId="{F9775DD4-2ECC-4D7B-B1C9-5736BCB26702}" srcOrd="0" destOrd="0" presId="urn:microsoft.com/office/officeart/2005/8/layout/vList2"/>
    <dgm:cxn modelId="{B7EFD71D-636E-4702-B4C2-EE175BD77E53}" type="presParOf" srcId="{77889EE3-021D-4AB3-B6BE-D89E4924E2EA}" destId="{7138E9BF-1244-4FBC-AF0B-62450272EEAD}" srcOrd="1" destOrd="0" presId="urn:microsoft.com/office/officeart/2005/8/layout/vList2"/>
    <dgm:cxn modelId="{30DD4442-1D3E-4E5E-850C-E2F834849762}" type="presParOf" srcId="{77889EE3-021D-4AB3-B6BE-D89E4924E2EA}" destId="{A0A21F57-D355-4490-8EDF-593584504AB3}" srcOrd="2" destOrd="0" presId="urn:microsoft.com/office/officeart/2005/8/layout/vList2"/>
    <dgm:cxn modelId="{80302525-AEE4-41AD-9502-03629458D42F}" type="presParOf" srcId="{77889EE3-021D-4AB3-B6BE-D89E4924E2EA}" destId="{DAC6139B-8090-4671-80B5-A9764F40C541}" srcOrd="3" destOrd="0" presId="urn:microsoft.com/office/officeart/2005/8/layout/vList2"/>
    <dgm:cxn modelId="{77E964BC-457C-4A1A-B338-2F2F41588C44}" type="presParOf" srcId="{77889EE3-021D-4AB3-B6BE-D89E4924E2EA}" destId="{BA23C4AA-7D48-4FDD-B6C9-D53BB5740BB4}" srcOrd="4" destOrd="0" presId="urn:microsoft.com/office/officeart/2005/8/layout/vList2"/>
    <dgm:cxn modelId="{703768CA-FE51-4581-800F-35041812E910}" type="presParOf" srcId="{77889EE3-021D-4AB3-B6BE-D89E4924E2EA}" destId="{8941F90C-3D3F-4C94-9E9C-B61CE3C66661}" srcOrd="5" destOrd="0" presId="urn:microsoft.com/office/officeart/2005/8/layout/vList2"/>
    <dgm:cxn modelId="{2FA40EC2-4B1F-4B09-9BC4-E6D904EDABC1}" type="presParOf" srcId="{77889EE3-021D-4AB3-B6BE-D89E4924E2EA}" destId="{B87B4105-8ABB-4142-B032-F1DC1C72AEAE}" srcOrd="6" destOrd="0" presId="urn:microsoft.com/office/officeart/2005/8/layout/vList2"/>
    <dgm:cxn modelId="{7F7CD459-B145-4A2C-9C33-020D38DB0F5E}" type="presParOf" srcId="{77889EE3-021D-4AB3-B6BE-D89E4924E2EA}" destId="{80B576C9-C667-4C58-9E6E-7C841E3C32FB}" srcOrd="7" destOrd="0" presId="urn:microsoft.com/office/officeart/2005/8/layout/vList2"/>
    <dgm:cxn modelId="{51FF1CA7-F23F-4B91-89C8-B4B4639A331C}" type="presParOf" srcId="{77889EE3-021D-4AB3-B6BE-D89E4924E2EA}" destId="{42DD4CF5-6C9F-40C3-A5B0-9EFF7C15CC9C}" srcOrd="8" destOrd="0" presId="urn:microsoft.com/office/officeart/2005/8/layout/vList2"/>
    <dgm:cxn modelId="{F9D048C0-E088-4408-86E1-D8AC1B72326B}" type="presParOf" srcId="{77889EE3-021D-4AB3-B6BE-D89E4924E2EA}" destId="{5F9D27DB-E967-42BB-8AB5-BEC6FA6D4842}" srcOrd="9" destOrd="0" presId="urn:microsoft.com/office/officeart/2005/8/layout/vList2"/>
    <dgm:cxn modelId="{3C48547B-124F-43C4-BA33-0EB2CA20EE28}" type="presParOf" srcId="{77889EE3-021D-4AB3-B6BE-D89E4924E2EA}" destId="{595A77D8-6A59-4135-B9A9-0991FF7AAA18}" srcOrd="10" destOrd="0" presId="urn:microsoft.com/office/officeart/2005/8/layout/vList2"/>
    <dgm:cxn modelId="{FD8C9532-32A0-4F8E-9C87-3021192E4D94}" type="presParOf" srcId="{77889EE3-021D-4AB3-B6BE-D89E4924E2EA}" destId="{C0D746B7-0DC3-4C81-813E-8BEF0BB758B4}" srcOrd="11" destOrd="0" presId="urn:microsoft.com/office/officeart/2005/8/layout/vList2"/>
    <dgm:cxn modelId="{3393E8B9-E83E-40FB-BC58-5FF03A5F6403}" type="presParOf" srcId="{77889EE3-021D-4AB3-B6BE-D89E4924E2EA}" destId="{2B6D3CF2-A070-4C0F-A328-FFC17D19E510}" srcOrd="12" destOrd="0" presId="urn:microsoft.com/office/officeart/2005/8/layout/vList2"/>
    <dgm:cxn modelId="{6FE29C80-6817-4DB7-9F18-020972403F2A}" type="presParOf" srcId="{77889EE3-021D-4AB3-B6BE-D89E4924E2EA}" destId="{9C9D6709-9599-4E87-BD51-DB9C16A93F33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BA841-3232-46B3-8E5E-85BA7D8BF1F6}">
      <dsp:nvSpPr>
        <dsp:cNvPr id="0" name=""/>
        <dsp:cNvSpPr/>
      </dsp:nvSpPr>
      <dsp:spPr>
        <a:xfrm>
          <a:off x="3256" y="0"/>
          <a:ext cx="1286650" cy="40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21/02/2006</a:t>
          </a:r>
          <a:endParaRPr lang="es-AR" sz="1400" b="1" kern="1200" dirty="0"/>
        </a:p>
      </dsp:txBody>
      <dsp:txXfrm>
        <a:off x="3256" y="0"/>
        <a:ext cx="1286650" cy="1209063"/>
      </dsp:txXfrm>
    </dsp:sp>
    <dsp:sp modelId="{F267F160-1BE9-4E65-8521-7A56BF5E8D6D}">
      <dsp:nvSpPr>
        <dsp:cNvPr id="0" name=""/>
        <dsp:cNvSpPr/>
      </dsp:nvSpPr>
      <dsp:spPr>
        <a:xfrm>
          <a:off x="69025" y="1209129"/>
          <a:ext cx="1155113" cy="1163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Llamado a licitación</a:t>
          </a:r>
          <a:endParaRPr lang="es-AR" sz="1400" b="1" kern="1200" dirty="0"/>
        </a:p>
      </dsp:txBody>
      <dsp:txXfrm>
        <a:off x="102857" y="1242961"/>
        <a:ext cx="1087449" cy="1096335"/>
      </dsp:txXfrm>
    </dsp:sp>
    <dsp:sp modelId="{18E8BA11-F291-44C1-B53F-FA6055FD63BF}">
      <dsp:nvSpPr>
        <dsp:cNvPr id="0" name=""/>
        <dsp:cNvSpPr/>
      </dsp:nvSpPr>
      <dsp:spPr>
        <a:xfrm>
          <a:off x="69025" y="2552205"/>
          <a:ext cx="1155113" cy="12764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Secretaria de Transporte - Min. Plan</a:t>
          </a:r>
          <a:endParaRPr lang="es-AR" sz="1400" b="1" kern="1200" dirty="0"/>
        </a:p>
      </dsp:txBody>
      <dsp:txXfrm>
        <a:off x="102857" y="2586037"/>
        <a:ext cx="1087449" cy="1208765"/>
      </dsp:txXfrm>
    </dsp:sp>
    <dsp:sp modelId="{F6586644-0D6D-40A5-8D55-5FFBDE3BB137}">
      <dsp:nvSpPr>
        <dsp:cNvPr id="0" name=""/>
        <dsp:cNvSpPr/>
      </dsp:nvSpPr>
      <dsp:spPr>
        <a:xfrm>
          <a:off x="1386406" y="0"/>
          <a:ext cx="1286650" cy="40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23/01/2008</a:t>
          </a:r>
          <a:endParaRPr lang="es-AR" sz="1400" b="1" kern="1200" dirty="0"/>
        </a:p>
      </dsp:txBody>
      <dsp:txXfrm>
        <a:off x="1386406" y="0"/>
        <a:ext cx="1286650" cy="1209063"/>
      </dsp:txXfrm>
    </dsp:sp>
    <dsp:sp modelId="{DF81B653-1A24-4ED4-8638-2837BCCA06D9}">
      <dsp:nvSpPr>
        <dsp:cNvPr id="0" name=""/>
        <dsp:cNvSpPr/>
      </dsp:nvSpPr>
      <dsp:spPr>
        <a:xfrm>
          <a:off x="1444233" y="1209125"/>
          <a:ext cx="1170996" cy="11883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Adjudicación</a:t>
          </a:r>
          <a:endParaRPr lang="es-AR" sz="1400" b="1" kern="1200" dirty="0"/>
        </a:p>
      </dsp:txBody>
      <dsp:txXfrm>
        <a:off x="1478530" y="1243422"/>
        <a:ext cx="1102402" cy="1119708"/>
      </dsp:txXfrm>
    </dsp:sp>
    <dsp:sp modelId="{5ACF6C43-C739-46E7-88B9-E0F70FB9981E}">
      <dsp:nvSpPr>
        <dsp:cNvPr id="0" name=""/>
        <dsp:cNvSpPr/>
      </dsp:nvSpPr>
      <dsp:spPr>
        <a:xfrm>
          <a:off x="1440162" y="2580244"/>
          <a:ext cx="1179138" cy="1248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Secretaria de Transporte 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Min. Plan</a:t>
          </a:r>
          <a:endParaRPr lang="es-AR" sz="1400" kern="1200" dirty="0"/>
        </a:p>
      </dsp:txBody>
      <dsp:txXfrm>
        <a:off x="1474698" y="2614780"/>
        <a:ext cx="1110066" cy="1179322"/>
      </dsp:txXfrm>
    </dsp:sp>
    <dsp:sp modelId="{AB2123A6-716F-41DF-BA4A-86588FA57190}">
      <dsp:nvSpPr>
        <dsp:cNvPr id="0" name=""/>
        <dsp:cNvSpPr/>
      </dsp:nvSpPr>
      <dsp:spPr>
        <a:xfrm>
          <a:off x="2769555" y="0"/>
          <a:ext cx="1286650" cy="40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23/12/2008</a:t>
          </a:r>
          <a:endParaRPr lang="es-AR" sz="1400" b="1" kern="1200" dirty="0"/>
        </a:p>
      </dsp:txBody>
      <dsp:txXfrm>
        <a:off x="2769555" y="0"/>
        <a:ext cx="1286650" cy="1209063"/>
      </dsp:txXfrm>
    </dsp:sp>
    <dsp:sp modelId="{1D0381FC-27BD-4532-BFFD-D1B5FFC661DB}">
      <dsp:nvSpPr>
        <dsp:cNvPr id="0" name=""/>
        <dsp:cNvSpPr/>
      </dsp:nvSpPr>
      <dsp:spPr>
        <a:xfrm>
          <a:off x="2793312" y="1209130"/>
          <a:ext cx="1239137" cy="11780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Firma de Contrato</a:t>
          </a:r>
          <a:endParaRPr lang="es-AR" sz="1400" b="1" kern="1200" dirty="0"/>
        </a:p>
      </dsp:txBody>
      <dsp:txXfrm>
        <a:off x="2827816" y="1243634"/>
        <a:ext cx="1170129" cy="1109061"/>
      </dsp:txXfrm>
    </dsp:sp>
    <dsp:sp modelId="{CD37E79C-BDF5-4D8C-A443-73A9CDBF5AAB}">
      <dsp:nvSpPr>
        <dsp:cNvPr id="0" name=""/>
        <dsp:cNvSpPr/>
      </dsp:nvSpPr>
      <dsp:spPr>
        <a:xfrm>
          <a:off x="2808314" y="2568441"/>
          <a:ext cx="1209132" cy="12601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Secretaria de Transporte - Min. Plan</a:t>
          </a:r>
          <a:endParaRPr lang="es-AR" sz="1400" kern="1200" dirty="0"/>
        </a:p>
      </dsp:txBody>
      <dsp:txXfrm>
        <a:off x="2843728" y="2603855"/>
        <a:ext cx="1138304" cy="1189364"/>
      </dsp:txXfrm>
    </dsp:sp>
    <dsp:sp modelId="{EF890605-87DB-43E1-A95D-625DC48AFCA5}">
      <dsp:nvSpPr>
        <dsp:cNvPr id="0" name=""/>
        <dsp:cNvSpPr/>
      </dsp:nvSpPr>
      <dsp:spPr>
        <a:xfrm>
          <a:off x="4152705" y="0"/>
          <a:ext cx="1286650" cy="40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21/10/2012</a:t>
          </a:r>
          <a:endParaRPr lang="es-AR" sz="1400" b="1" kern="1200" dirty="0"/>
        </a:p>
      </dsp:txBody>
      <dsp:txXfrm>
        <a:off x="4152705" y="0"/>
        <a:ext cx="1286650" cy="1209063"/>
      </dsp:txXfrm>
    </dsp:sp>
    <dsp:sp modelId="{E7A41B18-D818-4399-8174-AB6FE559CF85}">
      <dsp:nvSpPr>
        <dsp:cNvPr id="0" name=""/>
        <dsp:cNvSpPr/>
      </dsp:nvSpPr>
      <dsp:spPr>
        <a:xfrm>
          <a:off x="4191459" y="1209128"/>
          <a:ext cx="1209142" cy="1202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Acta Inicio de Obra</a:t>
          </a:r>
          <a:endParaRPr lang="es-AR" sz="1400" b="1" kern="1200" dirty="0"/>
        </a:p>
      </dsp:txBody>
      <dsp:txXfrm>
        <a:off x="4226675" y="1244344"/>
        <a:ext cx="1138710" cy="1131940"/>
      </dsp:txXfrm>
    </dsp:sp>
    <dsp:sp modelId="{68CA74E7-F23D-46C6-9CCF-F8957F1181CE}">
      <dsp:nvSpPr>
        <dsp:cNvPr id="0" name=""/>
        <dsp:cNvSpPr/>
      </dsp:nvSpPr>
      <dsp:spPr>
        <a:xfrm>
          <a:off x="4191459" y="2596481"/>
          <a:ext cx="1209142" cy="1232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ADIF Secretaria de Transporte - Min. Plan</a:t>
          </a:r>
          <a:endParaRPr lang="es-AR" sz="1400" b="1" kern="1200" dirty="0"/>
        </a:p>
      </dsp:txBody>
      <dsp:txXfrm>
        <a:off x="4226874" y="2631896"/>
        <a:ext cx="1138312" cy="1161325"/>
      </dsp:txXfrm>
    </dsp:sp>
    <dsp:sp modelId="{09BFBBBE-5EAD-43A7-B19D-9599FE0B21F7}">
      <dsp:nvSpPr>
        <dsp:cNvPr id="0" name=""/>
        <dsp:cNvSpPr/>
      </dsp:nvSpPr>
      <dsp:spPr>
        <a:xfrm>
          <a:off x="5535854" y="0"/>
          <a:ext cx="1286650" cy="40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03/02/2015</a:t>
          </a:r>
          <a:endParaRPr lang="es-AR" sz="1400" b="1" kern="1200" dirty="0"/>
        </a:p>
      </dsp:txBody>
      <dsp:txXfrm>
        <a:off x="5535854" y="0"/>
        <a:ext cx="1286650" cy="1209063"/>
      </dsp:txXfrm>
    </dsp:sp>
    <dsp:sp modelId="{6B9B22C1-E3C7-41EC-930B-D6947FCD90AA}">
      <dsp:nvSpPr>
        <dsp:cNvPr id="0" name=""/>
        <dsp:cNvSpPr/>
      </dsp:nvSpPr>
      <dsp:spPr>
        <a:xfrm>
          <a:off x="5602354" y="1209128"/>
          <a:ext cx="1153652" cy="12023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Inauguración PBN Moreno</a:t>
          </a:r>
          <a:endParaRPr lang="es-AR" sz="1400" b="1" kern="1200" dirty="0"/>
        </a:p>
      </dsp:txBody>
      <dsp:txXfrm>
        <a:off x="5636143" y="1242917"/>
        <a:ext cx="1086074" cy="1134794"/>
      </dsp:txXfrm>
    </dsp:sp>
    <dsp:sp modelId="{0ECCB53A-0488-4F6A-B269-551C723D0BB9}">
      <dsp:nvSpPr>
        <dsp:cNvPr id="0" name=""/>
        <dsp:cNvSpPr/>
      </dsp:nvSpPr>
      <dsp:spPr>
        <a:xfrm>
          <a:off x="5589606" y="2596481"/>
          <a:ext cx="1179148" cy="12321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UESS  Secretaria de Transporte – Min. Plan</a:t>
          </a:r>
          <a:endParaRPr lang="es-AR" sz="1400" b="1" kern="1200" dirty="0"/>
        </a:p>
      </dsp:txBody>
      <dsp:txXfrm>
        <a:off x="5624142" y="2631017"/>
        <a:ext cx="1110076" cy="1163083"/>
      </dsp:txXfrm>
    </dsp:sp>
    <dsp:sp modelId="{A34EFA7F-E6F0-45E4-A621-8392973CECA2}">
      <dsp:nvSpPr>
        <dsp:cNvPr id="0" name=""/>
        <dsp:cNvSpPr/>
      </dsp:nvSpPr>
      <dsp:spPr>
        <a:xfrm>
          <a:off x="6919004" y="0"/>
          <a:ext cx="1286650" cy="40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10/12/2015</a:t>
          </a:r>
          <a:endParaRPr lang="es-AR" sz="1400" b="1" kern="1200" dirty="0"/>
        </a:p>
      </dsp:txBody>
      <dsp:txXfrm>
        <a:off x="6919004" y="0"/>
        <a:ext cx="1286650" cy="1209063"/>
      </dsp:txXfrm>
    </dsp:sp>
    <dsp:sp modelId="{1461490B-C596-4E4B-9E88-C9F2A9781641}">
      <dsp:nvSpPr>
        <dsp:cNvPr id="0" name=""/>
        <dsp:cNvSpPr/>
      </dsp:nvSpPr>
      <dsp:spPr>
        <a:xfrm>
          <a:off x="6984778" y="1209677"/>
          <a:ext cx="1155103" cy="1174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Renegociación del Contrato</a:t>
          </a:r>
          <a:endParaRPr lang="es-AR" sz="1300" b="1" kern="1200" dirty="0"/>
        </a:p>
      </dsp:txBody>
      <dsp:txXfrm>
        <a:off x="7018610" y="1243509"/>
        <a:ext cx="1087439" cy="1107088"/>
      </dsp:txXfrm>
    </dsp:sp>
    <dsp:sp modelId="{A28983DF-7DBD-4CA2-BC93-D351CFD014F1}">
      <dsp:nvSpPr>
        <dsp:cNvPr id="0" name=""/>
        <dsp:cNvSpPr/>
      </dsp:nvSpPr>
      <dsp:spPr>
        <a:xfrm>
          <a:off x="6987752" y="2647337"/>
          <a:ext cx="1149154" cy="11807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UESS  Secretaria de Obras de Transporte – Min. Transporte </a:t>
          </a:r>
          <a:endParaRPr lang="es-AR" sz="1400" b="1" kern="1200" dirty="0"/>
        </a:p>
      </dsp:txBody>
      <dsp:txXfrm>
        <a:off x="7021410" y="2680995"/>
        <a:ext cx="1081838" cy="1113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75DD4-2ECC-4D7B-B1C9-5736BCB26702}">
      <dsp:nvSpPr>
        <dsp:cNvPr id="0" name=""/>
        <dsp:cNvSpPr/>
      </dsp:nvSpPr>
      <dsp:spPr>
        <a:xfrm>
          <a:off x="0" y="66896"/>
          <a:ext cx="7809769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Construcción Área de Acopio de Dovelas </a:t>
          </a:r>
          <a:endParaRPr lang="es-AR" sz="1600" b="1" kern="1200" dirty="0"/>
        </a:p>
      </dsp:txBody>
      <dsp:txXfrm>
        <a:off x="22846" y="89742"/>
        <a:ext cx="7764077" cy="422308"/>
      </dsp:txXfrm>
    </dsp:sp>
    <dsp:sp modelId="{A0A21F57-D355-4490-8EDF-593584504AB3}">
      <dsp:nvSpPr>
        <dsp:cNvPr id="0" name=""/>
        <dsp:cNvSpPr/>
      </dsp:nvSpPr>
      <dsp:spPr>
        <a:xfrm>
          <a:off x="0" y="606896"/>
          <a:ext cx="7809769" cy="468000"/>
        </a:xfrm>
        <a:prstGeom prst="roundRect">
          <a:avLst/>
        </a:prstGeom>
        <a:solidFill>
          <a:schemeClr val="accent3">
            <a:hueOff val="408733"/>
            <a:satOff val="-13521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Construcción de la Trinchera de Arranque de la TBM en </a:t>
          </a:r>
          <a:r>
            <a:rPr lang="es-AR" sz="1600" b="1" kern="1200" dirty="0" err="1" smtClean="0"/>
            <a:t>Haedo</a:t>
          </a:r>
          <a:endParaRPr lang="es-AR" sz="1600" b="1" kern="1200" dirty="0"/>
        </a:p>
      </dsp:txBody>
      <dsp:txXfrm>
        <a:off x="22846" y="629742"/>
        <a:ext cx="7764077" cy="422308"/>
      </dsp:txXfrm>
    </dsp:sp>
    <dsp:sp modelId="{BA23C4AA-7D48-4FDD-B6C9-D53BB5740BB4}">
      <dsp:nvSpPr>
        <dsp:cNvPr id="0" name=""/>
        <dsp:cNvSpPr/>
      </dsp:nvSpPr>
      <dsp:spPr>
        <a:xfrm>
          <a:off x="0" y="1146896"/>
          <a:ext cx="7809769" cy="468000"/>
        </a:xfrm>
        <a:prstGeom prst="roundRect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Montaje de la Planta de Dovelas en </a:t>
          </a:r>
          <a:r>
            <a:rPr lang="es-AR" sz="1600" b="1" kern="1200" dirty="0" err="1" smtClean="0"/>
            <a:t>Haedo</a:t>
          </a:r>
          <a:endParaRPr lang="es-AR" sz="1600" b="1" kern="1200" dirty="0"/>
        </a:p>
      </dsp:txBody>
      <dsp:txXfrm>
        <a:off x="22846" y="1169742"/>
        <a:ext cx="7764077" cy="422308"/>
      </dsp:txXfrm>
    </dsp:sp>
    <dsp:sp modelId="{B87B4105-8ABB-4142-B032-F1DC1C72AEAE}">
      <dsp:nvSpPr>
        <dsp:cNvPr id="0" name=""/>
        <dsp:cNvSpPr/>
      </dsp:nvSpPr>
      <dsp:spPr>
        <a:xfrm>
          <a:off x="0" y="1686896"/>
          <a:ext cx="7809769" cy="468000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smtClean="0"/>
            <a:t>Movilización y Montaje de la TBM</a:t>
          </a:r>
          <a:endParaRPr lang="es-AR" sz="1600" b="1" kern="1200"/>
        </a:p>
      </dsp:txBody>
      <dsp:txXfrm>
        <a:off x="22846" y="1709742"/>
        <a:ext cx="7764077" cy="422308"/>
      </dsp:txXfrm>
    </dsp:sp>
    <dsp:sp modelId="{42DD4CF5-6C9F-40C3-A5B0-9EFF7C15CC9C}">
      <dsp:nvSpPr>
        <dsp:cNvPr id="0" name=""/>
        <dsp:cNvSpPr/>
      </dsp:nvSpPr>
      <dsp:spPr>
        <a:xfrm>
          <a:off x="0" y="2226896"/>
          <a:ext cx="7809769" cy="468000"/>
        </a:xfrm>
        <a:prstGeom prst="roundRect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Pasaje Bajo Nivel en Moreno (Obra entregada en Enero/15)</a:t>
          </a:r>
          <a:endParaRPr lang="es-AR" sz="1600" b="1" kern="1200" dirty="0"/>
        </a:p>
      </dsp:txBody>
      <dsp:txXfrm>
        <a:off x="22846" y="2249742"/>
        <a:ext cx="7764077" cy="422308"/>
      </dsp:txXfrm>
    </dsp:sp>
    <dsp:sp modelId="{595A77D8-6A59-4135-B9A9-0991FF7AAA18}">
      <dsp:nvSpPr>
        <dsp:cNvPr id="0" name=""/>
        <dsp:cNvSpPr/>
      </dsp:nvSpPr>
      <dsp:spPr>
        <a:xfrm>
          <a:off x="0" y="2766896"/>
          <a:ext cx="7809769" cy="468000"/>
        </a:xfrm>
        <a:prstGeom prst="roundRect">
          <a:avLst/>
        </a:prstGeom>
        <a:solidFill>
          <a:schemeClr val="accent3">
            <a:hueOff val="2043663"/>
            <a:satOff val="-67604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Construcción Oficinas (Obrador y Principal) del Contratista y de la Supervisión en </a:t>
          </a:r>
          <a:r>
            <a:rPr lang="es-AR" sz="1600" b="1" kern="1200" dirty="0" err="1" smtClean="0"/>
            <a:t>Haedo</a:t>
          </a:r>
          <a:endParaRPr lang="es-AR" sz="1600" b="1" kern="1200" dirty="0"/>
        </a:p>
      </dsp:txBody>
      <dsp:txXfrm>
        <a:off x="22846" y="2789742"/>
        <a:ext cx="7764077" cy="422308"/>
      </dsp:txXfrm>
    </dsp:sp>
    <dsp:sp modelId="{2B6D3CF2-A070-4C0F-A328-FFC17D19E510}">
      <dsp:nvSpPr>
        <dsp:cNvPr id="0" name=""/>
        <dsp:cNvSpPr/>
      </dsp:nvSpPr>
      <dsp:spPr>
        <a:xfrm>
          <a:off x="0" y="3306896"/>
          <a:ext cx="7809769" cy="468000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Elaboración del EIA (Estudio de Impacto Ambiental)</a:t>
          </a:r>
          <a:endParaRPr lang="es-AR" sz="1600" b="1" kern="1200" dirty="0"/>
        </a:p>
      </dsp:txBody>
      <dsp:txXfrm>
        <a:off x="22846" y="3329742"/>
        <a:ext cx="7764077" cy="422308"/>
      </dsp:txXfrm>
    </dsp:sp>
    <dsp:sp modelId="{9C9D6709-9599-4E87-BD51-DB9C16A93F33}">
      <dsp:nvSpPr>
        <dsp:cNvPr id="0" name=""/>
        <dsp:cNvSpPr/>
      </dsp:nvSpPr>
      <dsp:spPr>
        <a:xfrm>
          <a:off x="0" y="3774896"/>
          <a:ext cx="7809769" cy="47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96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400" kern="1200" dirty="0" smtClean="0"/>
            <a:t>PBA: aprobado por la OPDS</a:t>
          </a:r>
          <a:endParaRPr lang="es-A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400" kern="1200" dirty="0" smtClean="0"/>
            <a:t>CABA: en proceso de aprobación por el APRA (audiencia publica ya realizada)</a:t>
          </a:r>
          <a:endParaRPr lang="es-AR" sz="1400" kern="1200" dirty="0"/>
        </a:p>
      </dsp:txBody>
      <dsp:txXfrm>
        <a:off x="0" y="3774896"/>
        <a:ext cx="7809769" cy="47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504" cy="467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7919" y="0"/>
            <a:ext cx="3067504" cy="467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855C4C-0FD6-4576-A754-02365D732715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0088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378" y="4439690"/>
            <a:ext cx="5662321" cy="42050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76390"/>
            <a:ext cx="3067504" cy="467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7919" y="8876390"/>
            <a:ext cx="3067504" cy="467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426AE8-AE49-45E4-A38D-30D709D3019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68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B80BA-A46E-4945-9959-08739456F6B3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009571" y="8877885"/>
            <a:ext cx="3067504" cy="4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3AF020-FCFA-4FBC-81CF-47961B599CCD}" type="slidenum">
              <a:rPr lang="es-ES_tradnl" sz="1200" baseline="-25000"/>
              <a:pPr algn="r"/>
              <a:t>10</a:t>
            </a:fld>
            <a:endParaRPr lang="es-ES_tradnl" sz="1200" baseline="-250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smtClean="0"/>
              <a:t>Potencia de cabeza de corte 4900 kW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1B01C-181F-4E70-B498-3D3F0436B510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09571" y="8877885"/>
            <a:ext cx="3067504" cy="4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DE2E0D-59A8-4441-8219-50506E96D6B7}" type="slidenum">
              <a:rPr lang="es-ES_tradnl" sz="1200" baseline="-25000"/>
              <a:pPr algn="r"/>
              <a:t>15</a:t>
            </a:fld>
            <a:endParaRPr lang="es-ES_tradnl" sz="1200" baseline="-250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651CE9-05E0-4B58-B268-48FFF32EFB9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93179D-7B06-4A39-983B-92D08F92936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BCA37E-E8D1-4BE0-ACB5-4A2DF6570F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ED97-AC01-4C11-A4D1-3D85CB45B3C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7AF7-DCDB-4751-A496-A15524600BFA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3793-261D-4D0B-86FA-3F1DF09FBEB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98D7-6E78-478F-93BF-22ED5FA5404B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1313-3C1A-4FDC-B0B4-DE390B85036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E07E-96C4-4113-8818-CBC3A6EC2384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0C47-9397-4706-8842-EE8D4F89055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DCBF-8A91-4E0E-92BA-13D6340F3538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4826-13BF-4F21-B055-AA0D778CF74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6DFB-4BB2-45E8-AD77-167C4D99A9C6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380-BB53-400C-9AB1-0A62BC8CBE1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FFCE-4660-481E-B783-A56E323E6B2D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601D-6799-4324-9318-78A690D51B8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A40F-1703-46AE-B63D-2CD60FF15672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D8D5-FBD9-42BA-A9C4-E09052D07B1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5A3C-ABAD-425D-90A7-054A25C90792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9C25-63F8-4B55-93D3-FE3FF8215D4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EF58-FBC5-49B7-8D25-BD6640C54BEB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B7F2-3F86-4B40-9D89-5DC956E30F6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ACA3-BE13-43A5-8360-45FBF2FE248C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6F55-2664-42C4-9930-0AB72BD5AC5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B66E-40A6-4172-9FA6-0D5FC18135F6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2A9A02-D19E-48EC-B27D-E67058E6070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FE536-6ED4-4653-8895-F4B85FCDAEAE}" type="datetimeFigureOut">
              <a:rPr lang="es-AR"/>
              <a:pPr>
                <a:defRPr/>
              </a:pPr>
              <a:t>28/10/2016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FF6700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0946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956B4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8970"/>
          <a:stretch/>
        </p:blipFill>
        <p:spPr bwMode="auto">
          <a:xfrm>
            <a:off x="13966" y="0"/>
            <a:ext cx="8424936" cy="6858000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a:blipFill>
          <a:ln>
            <a:noFill/>
          </a:ln>
          <a:extLst/>
        </p:spPr>
      </p:pic>
      <p:sp>
        <p:nvSpPr>
          <p:cNvPr id="14" name="13 CuadroTexto"/>
          <p:cNvSpPr txBox="1"/>
          <p:nvPr/>
        </p:nvSpPr>
        <p:spPr>
          <a:xfrm>
            <a:off x="34925" y="908050"/>
            <a:ext cx="6265863" cy="122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algn="ctr"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dirty="0"/>
              <a:t>SOTERRAMIENTO DEL FERROCARRIL SARMIENTO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00338" y="5445125"/>
            <a:ext cx="6443662" cy="71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053" name="4 CuadroTexto"/>
          <p:cNvSpPr txBox="1">
            <a:spLocks noChangeArrowheads="1"/>
          </p:cNvSpPr>
          <p:nvPr/>
        </p:nvSpPr>
        <p:spPr bwMode="auto">
          <a:xfrm>
            <a:off x="2700338" y="5516563"/>
            <a:ext cx="6048375" cy="5857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3200" b="1">
                <a:solidFill>
                  <a:schemeClr val="bg1"/>
                </a:solidFill>
                <a:latin typeface="Calibri" pitchFamily="34" charset="0"/>
              </a:rPr>
              <a:t>UESS                 </a:t>
            </a:r>
            <a:r>
              <a:rPr lang="es-AR" sz="2400" b="1">
                <a:solidFill>
                  <a:schemeClr val="bg1"/>
                </a:solidFill>
                <a:latin typeface="Calibri" pitchFamily="34" charset="0"/>
              </a:rPr>
              <a:t>28 octubre de 2016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ATER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5691188"/>
            <a:ext cx="86407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8 CuadroTexto"/>
          <p:cNvSpPr txBox="1">
            <a:spLocks noChangeArrowheads="1"/>
          </p:cNvSpPr>
          <p:nvPr/>
        </p:nvSpPr>
        <p:spPr bwMode="auto">
          <a:xfrm>
            <a:off x="8391525" y="6432550"/>
            <a:ext cx="468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6D04639-4223-4C5D-A5D0-66142F8E10E0}" type="slidenum">
              <a:rPr lang="es-AR">
                <a:latin typeface="Calibri" pitchFamily="34" charset="0"/>
              </a:rPr>
              <a:pPr/>
              <a:t>10</a:t>
            </a:fld>
            <a:endParaRPr lang="es-AR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6438" y="176213"/>
            <a:ext cx="53848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cap="small" dirty="0">
                <a:solidFill>
                  <a:srgbClr val="315C63"/>
                </a:solidFill>
                <a:latin typeface="+mj-lt"/>
              </a:rPr>
              <a:t>DESCRIPCIÓN DEL PROYECTO – TBM - EPB</a:t>
            </a:r>
            <a:endParaRPr lang="es-AR" sz="2400" dirty="0">
              <a:solidFill>
                <a:srgbClr val="315C63"/>
              </a:solidFill>
              <a:latin typeface="+mj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98438" y="620713"/>
            <a:ext cx="8694737" cy="0"/>
          </a:xfrm>
          <a:prstGeom prst="line">
            <a:avLst/>
          </a:prstGeom>
          <a:ln w="19050">
            <a:solidFill>
              <a:srgbClr val="315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04825" y="657225"/>
            <a:ext cx="44640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Presión Máx. Op.:	     	 4 bar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Propulsión:	                            hidráulica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latin typeface="Calibri" pitchFamily="34" charset="0"/>
              </a:rPr>
              <a:t>Potencia de cabeza de corte:        4900 kW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Vel. Rotación cabeza de corte:       3,1 rpm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Fuerza de empuje total: 	          120753 kN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Torque Nominal: 	         44082 kNm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Torque Máximo: 	         54221 kNm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Peso total: 		                  2100 t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Long. Total:		                  125 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Radio min. de curvatura:                    220 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División de anillo:	                      6+1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Largo de segmento (anillo):         1800 mm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Diám. Interno de anillo:	          10400 mm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AR">
                <a:solidFill>
                  <a:srgbClr val="000000"/>
                </a:solidFill>
                <a:latin typeface="Calibri" pitchFamily="34" charset="0"/>
              </a:rPr>
              <a:t>Diám. Externo del anillo:            11120 mm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s-MX">
                <a:solidFill>
                  <a:srgbClr val="000000"/>
                </a:solidFill>
                <a:latin typeface="Calibri" pitchFamily="34" charset="0"/>
              </a:rPr>
              <a:t>Diám. Excavación	          11460 mm</a:t>
            </a:r>
            <a:endParaRPr lang="es-AR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5569718" y="670706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532480" y="990605"/>
            <a:ext cx="3348000" cy="22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5532480" y="1327092"/>
            <a:ext cx="3348000" cy="2233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5544480" y="1646702"/>
            <a:ext cx="3348000" cy="2233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540814" y="2077809"/>
            <a:ext cx="3348000" cy="251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5511807" y="2372430"/>
            <a:ext cx="3348000" cy="251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 cstate="email">
            <a:extLst/>
          </a:blip>
          <a:stretch>
            <a:fillRect/>
          </a:stretch>
        </p:blipFill>
        <p:spPr>
          <a:xfrm>
            <a:off x="5543706" y="2784526"/>
            <a:ext cx="3348000" cy="223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 cstate="email">
            <a:extLst/>
          </a:blip>
          <a:stretch>
            <a:fillRect/>
          </a:stretch>
        </p:blipFill>
        <p:spPr>
          <a:xfrm>
            <a:off x="5544480" y="3110434"/>
            <a:ext cx="3348000" cy="2234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2" cstate="email">
            <a:extLst/>
          </a:blip>
          <a:stretch>
            <a:fillRect/>
          </a:stretch>
        </p:blipFill>
        <p:spPr>
          <a:xfrm>
            <a:off x="5530664" y="3390081"/>
            <a:ext cx="3348000" cy="2234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3659896" cy="2749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048173" cy="3037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9339" y="64887"/>
            <a:ext cx="4197437" cy="314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3618668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06438" y="44450"/>
            <a:ext cx="6261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small" dirty="0">
                <a:solidFill>
                  <a:srgbClr val="315C63"/>
                </a:solidFill>
                <a:latin typeface="+mj-lt"/>
              </a:rPr>
              <a:t>DESCRIPCIÓN DEL PROYECTO – TBM - EPB</a:t>
            </a:r>
            <a:endParaRPr lang="es-AR" sz="2800" dirty="0">
              <a:solidFill>
                <a:srgbClr val="315C63"/>
              </a:solidFill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-142908" y="544513"/>
            <a:ext cx="8694737" cy="0"/>
          </a:xfrm>
          <a:prstGeom prst="line">
            <a:avLst/>
          </a:prstGeom>
          <a:ln w="19050">
            <a:solidFill>
              <a:srgbClr val="315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229" y="692150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4B3F2"/>
              </a:buClr>
              <a:buSzPct val="150000"/>
              <a:buFont typeface="Times" pitchFamily="18" charset="0"/>
              <a:buChar char="•"/>
            </a:pPr>
            <a:r>
              <a:rPr lang="es-ES" altLang="ja-JP" sz="2400">
                <a:latin typeface="Calibri" pitchFamily="34" charset="0"/>
              </a:rPr>
              <a:t>Tuneladora a sección completa, dotada con escudo (permite operar en modo cerrado, aportando una presión activa contra el frente de excavación)</a:t>
            </a:r>
            <a:endParaRPr lang="es-ES_tradnl" altLang="ja-JP" sz="2400"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3017" y="1916113"/>
            <a:ext cx="82296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4B3F2"/>
              </a:buClr>
              <a:buSzPct val="150000"/>
              <a:buFont typeface="Times" pitchFamily="18" charset="0"/>
              <a:buChar char="•"/>
            </a:pPr>
            <a:r>
              <a:rPr lang="es-ES" altLang="ja-JP" sz="2400" dirty="0">
                <a:latin typeface="Calibri" pitchFamily="34" charset="0"/>
              </a:rPr>
              <a:t>Tecnología de excavación EPB: utiliza el material excavado, convenientemente acondicionado, como soporte activo e impermeable del frente.</a:t>
            </a:r>
            <a:endParaRPr lang="es-ES_tradnl" altLang="ja-JP" sz="2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4591050"/>
            <a:ext cx="432276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1754" y="3141663"/>
            <a:ext cx="84280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4B3F2"/>
              </a:buClr>
              <a:buSzPct val="150000"/>
              <a:buFont typeface="Times" pitchFamily="18" charset="0"/>
              <a:buChar char="•"/>
            </a:pPr>
            <a:r>
              <a:rPr lang="es-ES" altLang="ja-JP" sz="2400">
                <a:latin typeface="Calibri" pitchFamily="34" charset="0"/>
              </a:rPr>
              <a:t>Principio de funcionamiento: establecer un equilibrio entre el empuje del terreno (considerando también la presión intersticial) y la presión ejercida por el material excavado contenido en la cámara de excavación.</a:t>
            </a:r>
            <a:endParaRPr lang="es-ES_tradnl" altLang="ja-JP" sz="240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ripoll\Documents\Odebrecht\Odebrecht (incorporado)\FFCC Sarmiento\Materiales\Material gráfico\Fotos\2014\02 Febrero\13 de febrero\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7489825" cy="418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434975" y="1268413"/>
            <a:ext cx="8064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 dirty="0">
                <a:latin typeface="Calibri" pitchFamily="34" charset="0"/>
              </a:rPr>
              <a:t>OBRA EJECUTADA – </a:t>
            </a:r>
            <a:r>
              <a:rPr lang="es-AR" sz="2000" b="1" dirty="0" smtClean="0">
                <a:latin typeface="Calibri" pitchFamily="34" charset="0"/>
              </a:rPr>
              <a:t>TRINCHERA </a:t>
            </a:r>
            <a:r>
              <a:rPr lang="es-AR" sz="2000" b="1" dirty="0">
                <a:latin typeface="Calibri" pitchFamily="34" charset="0"/>
              </a:rPr>
              <a:t>HAEDO E INSTALACION DE TBM</a:t>
            </a:r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443667" cy="483539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06438" y="44450"/>
            <a:ext cx="5559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small" dirty="0">
                <a:solidFill>
                  <a:srgbClr val="315C63"/>
                </a:solidFill>
                <a:latin typeface="+mj-lt"/>
              </a:rPr>
              <a:t>DESCRIPCIÓN DEL PROYECTO – Túnel</a:t>
            </a:r>
            <a:endParaRPr lang="es-AR" sz="2800" dirty="0">
              <a:solidFill>
                <a:srgbClr val="315C63"/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98438" y="544513"/>
            <a:ext cx="8694737" cy="0"/>
          </a:xfrm>
          <a:prstGeom prst="line">
            <a:avLst/>
          </a:prstGeom>
          <a:ln w="19050">
            <a:solidFill>
              <a:srgbClr val="315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28596" y="692150"/>
            <a:ext cx="8135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u="sng">
                <a:latin typeface="Calibri" pitchFamily="34" charset="0"/>
              </a:rPr>
              <a:t>Túnel</a:t>
            </a:r>
            <a:r>
              <a:rPr lang="es-MX" sz="2000">
                <a:latin typeface="Calibri" pitchFamily="34" charset="0"/>
              </a:rPr>
              <a:t>: Compuesto por anillos </a:t>
            </a:r>
            <a:r>
              <a:rPr lang="es-ES" altLang="ja-JP" sz="2000">
                <a:latin typeface="Calibri" pitchFamily="34" charset="0"/>
              </a:rPr>
              <a:t>de geometría única. Permite al túnel describir trayectorias curvas tanto en horizontal como en vertical, </a:t>
            </a:r>
            <a:r>
              <a:rPr lang="es-MX" sz="2000">
                <a:latin typeface="Calibri" pitchFamily="34" charset="0"/>
              </a:rPr>
              <a:t>en función de su posición relativa.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53996" y="170815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u="sng">
                <a:latin typeface="Calibri" pitchFamily="34" charset="0"/>
              </a:rPr>
              <a:t>Anillos</a:t>
            </a:r>
            <a:r>
              <a:rPr lang="es-MX" sz="2000">
                <a:latin typeface="Calibri" pitchFamily="34" charset="0"/>
              </a:rPr>
              <a:t>: Compuesto por siete dovelas,  de tres tipos diferentes. (cuatro, dos y una – denominada clave).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53996" y="2409825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u="sng">
                <a:latin typeface="Calibri" pitchFamily="34" charset="0"/>
              </a:rPr>
              <a:t>Dovelas</a:t>
            </a:r>
            <a:r>
              <a:rPr lang="es-MX" sz="2000">
                <a:latin typeface="Calibri" pitchFamily="34" charset="0"/>
              </a:rPr>
              <a:t>: Segmentos de hormigón armado de forma trapezoidal que conforman los anillos.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706491" y="3256999"/>
            <a:ext cx="3600000" cy="202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1008745" y="3573016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1469869" y="3977100"/>
            <a:ext cx="3600000" cy="2700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1920098" y="3256999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2306746" y="3573017"/>
            <a:ext cx="3600000" cy="2700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2883973" y="3929549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3536294" y="3250218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 cstate="email">
            <a:extLst/>
          </a:blip>
          <a:stretch>
            <a:fillRect/>
          </a:stretch>
        </p:blipFill>
        <p:spPr>
          <a:xfrm>
            <a:off x="4141272" y="3566233"/>
            <a:ext cx="3600000" cy="27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 cstate="email">
            <a:extLst/>
          </a:blip>
          <a:stretch>
            <a:fillRect/>
          </a:stretch>
        </p:blipFill>
        <p:spPr>
          <a:xfrm>
            <a:off x="4787739" y="3934568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5 Grupo"/>
          <p:cNvGrpSpPr>
            <a:grpSpLocks/>
          </p:cNvGrpSpPr>
          <p:nvPr/>
        </p:nvGrpSpPr>
        <p:grpSpPr bwMode="auto">
          <a:xfrm>
            <a:off x="107950" y="2420938"/>
            <a:ext cx="8243888" cy="3024187"/>
            <a:chOff x="281307" y="3180894"/>
            <a:chExt cx="8862693" cy="2844800"/>
          </a:xfrm>
        </p:grpSpPr>
        <p:pic>
          <p:nvPicPr>
            <p:cNvPr id="7" name="Picture 5" descr="C:\Users\gripoll\Documents\Odebrecht\Odebrecht (incorporado)\FFCC Sarmiento\Materiales\Material gráfico\Fotos\2014\04 Abril\02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307" y="3180894"/>
              <a:ext cx="4403186" cy="284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8" name="Picture 7" descr="C:\Users\gripoll\Documents\Odebrecht\Odebrecht (incorporado)\FFCC Sarmiento\Materiales\Material gráfico\Fotos\2014\04 Abril\03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4493" y="3180894"/>
              <a:ext cx="4459507" cy="284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cxnSp>
        <p:nvCxnSpPr>
          <p:cNvPr id="9" name="8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9 CuadroTexto"/>
          <p:cNvSpPr txBox="1">
            <a:spLocks noChangeArrowheads="1"/>
          </p:cNvSpPr>
          <p:nvPr/>
        </p:nvSpPr>
        <p:spPr bwMode="auto">
          <a:xfrm>
            <a:off x="434975" y="1268413"/>
            <a:ext cx="806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 dirty="0">
                <a:latin typeface="Calibri" pitchFamily="34" charset="0"/>
              </a:rPr>
              <a:t>OBRA EJECUTADA – FABRICA DE DOVELAS</a:t>
            </a:r>
          </a:p>
        </p:txBody>
      </p:sp>
      <p:sp>
        <p:nvSpPr>
          <p:cNvPr id="14341" name="10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 dirty="0">
                <a:latin typeface="Calibri" pitchFamily="34" charset="0"/>
              </a:rPr>
              <a:t>SOTERRAMIENTO DEL FERROCARRIL SARMIENTO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62157"/>
            <a:ext cx="5800725" cy="435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434975" y="1000108"/>
            <a:ext cx="806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>
                <a:latin typeface="Calibri" pitchFamily="34" charset="0"/>
              </a:rPr>
              <a:t>ACOPIO DE  </a:t>
            </a:r>
            <a:r>
              <a:rPr lang="es-AR" sz="2000" b="1" dirty="0">
                <a:latin typeface="Calibri" pitchFamily="34" charset="0"/>
              </a:rPr>
              <a:t>DOVELAS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033463" y="273050"/>
            <a:ext cx="6364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5"/>
                </a:solidFill>
                <a:latin typeface="+mn-lt"/>
                <a:cs typeface="+mn-cs"/>
              </a:rPr>
              <a:t>Proyecto Soterramiento del Corredor Ferroviario Sarmiento</a:t>
            </a:r>
          </a:p>
        </p:txBody>
      </p:sp>
      <p:sp>
        <p:nvSpPr>
          <p:cNvPr id="16387" name="CuadroTexto 9"/>
          <p:cNvSpPr txBox="1">
            <a:spLocks noChangeArrowheads="1"/>
          </p:cNvSpPr>
          <p:nvPr/>
        </p:nvSpPr>
        <p:spPr bwMode="auto">
          <a:xfrm>
            <a:off x="-25400" y="692150"/>
            <a:ext cx="8121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>
                <a:solidFill>
                  <a:srgbClr val="000000"/>
                </a:solidFill>
                <a:latin typeface="Franklin Gothic Medium" pitchFamily="34" charset="0"/>
              </a:rPr>
              <a:t>Estudio Geotécnico</a:t>
            </a:r>
          </a:p>
          <a:p>
            <a:r>
              <a:rPr lang="es-AR" sz="2400">
                <a:solidFill>
                  <a:srgbClr val="0A37AA"/>
                </a:solidFill>
                <a:latin typeface="Calibri" pitchFamily="34" charset="0"/>
              </a:rPr>
              <a:t>Resumen del Modelo Geológico</a:t>
            </a:r>
          </a:p>
        </p:txBody>
      </p:sp>
      <p:sp>
        <p:nvSpPr>
          <p:cNvPr id="16388" name="46 CuadroTexto"/>
          <p:cNvSpPr txBox="1">
            <a:spLocks noChangeArrowheads="1"/>
          </p:cNvSpPr>
          <p:nvPr/>
        </p:nvSpPr>
        <p:spPr bwMode="auto">
          <a:xfrm>
            <a:off x="3275013" y="5905500"/>
            <a:ext cx="10493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1100" b="1">
                <a:latin typeface="Calibri" pitchFamily="34" charset="0"/>
              </a:rPr>
              <a:t>Arenas</a:t>
            </a:r>
          </a:p>
          <a:p>
            <a:pPr algn="ctr"/>
            <a:r>
              <a:rPr lang="es-AR" sz="1100" b="1">
                <a:latin typeface="Calibri" pitchFamily="34" charset="0"/>
              </a:rPr>
              <a:t>Puelchenses</a:t>
            </a:r>
          </a:p>
        </p:txBody>
      </p:sp>
      <p:sp>
        <p:nvSpPr>
          <p:cNvPr id="16389" name="47 CuadroTexto"/>
          <p:cNvSpPr txBox="1">
            <a:spLocks noChangeArrowheads="1"/>
          </p:cNvSpPr>
          <p:nvPr/>
        </p:nvSpPr>
        <p:spPr bwMode="auto">
          <a:xfrm>
            <a:off x="3384550" y="3862388"/>
            <a:ext cx="830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Pampeano</a:t>
            </a:r>
          </a:p>
          <a:p>
            <a:pPr algn="ctr"/>
            <a:r>
              <a:rPr lang="en-US" sz="1100" b="1">
                <a:latin typeface="Calibri" pitchFamily="34" charset="0"/>
              </a:rPr>
              <a:t>(Tosca)</a:t>
            </a:r>
          </a:p>
        </p:txBody>
      </p:sp>
      <p:sp>
        <p:nvSpPr>
          <p:cNvPr id="16390" name="48 CuadroTexto"/>
          <p:cNvSpPr txBox="1">
            <a:spLocks noChangeArrowheads="1"/>
          </p:cNvSpPr>
          <p:nvPr/>
        </p:nvSpPr>
        <p:spPr bwMode="auto">
          <a:xfrm>
            <a:off x="3351213" y="2254250"/>
            <a:ext cx="896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100" b="1">
                <a:latin typeface="Calibri" pitchFamily="34" charset="0"/>
              </a:rPr>
              <a:t>Pampeano</a:t>
            </a:r>
          </a:p>
          <a:p>
            <a:pPr algn="ctr"/>
            <a:r>
              <a:rPr lang="es-AR" sz="1100" b="1">
                <a:latin typeface="Calibri" pitchFamily="34" charset="0"/>
              </a:rPr>
              <a:t>Superior</a:t>
            </a:r>
          </a:p>
        </p:txBody>
      </p:sp>
      <p:sp>
        <p:nvSpPr>
          <p:cNvPr id="16391" name="49 CuadroTexto"/>
          <p:cNvSpPr txBox="1">
            <a:spLocks noChangeArrowheads="1"/>
          </p:cNvSpPr>
          <p:nvPr/>
        </p:nvSpPr>
        <p:spPr bwMode="auto">
          <a:xfrm>
            <a:off x="3351213" y="5295900"/>
            <a:ext cx="896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1100" b="1">
                <a:latin typeface="Calibri" pitchFamily="34" charset="0"/>
              </a:rPr>
              <a:t>Transición</a:t>
            </a:r>
          </a:p>
        </p:txBody>
      </p:sp>
      <p:cxnSp>
        <p:nvCxnSpPr>
          <p:cNvPr id="69" name="68 Conector recto"/>
          <p:cNvCxnSpPr/>
          <p:nvPr/>
        </p:nvCxnSpPr>
        <p:spPr>
          <a:xfrm rot="10800000">
            <a:off x="2928938" y="2786063"/>
            <a:ext cx="2428875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10800000">
            <a:off x="2928938" y="5000625"/>
            <a:ext cx="2428875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rot="10800000">
            <a:off x="3000375" y="5786438"/>
            <a:ext cx="2428875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930400"/>
            <a:ext cx="31940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" name="72 Tabla"/>
          <p:cNvGraphicFramePr>
            <a:graphicFrameLocks noGrp="1"/>
          </p:cNvGraphicFramePr>
          <p:nvPr/>
        </p:nvGraphicFramePr>
        <p:xfrm>
          <a:off x="4429125" y="1584325"/>
          <a:ext cx="4714878" cy="502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245"/>
                <a:gridCol w="409433"/>
                <a:gridCol w="709684"/>
                <a:gridCol w="559558"/>
                <a:gridCol w="655092"/>
                <a:gridCol w="818866"/>
              </a:tblGrid>
              <a:tr h="423080">
                <a:tc>
                  <a:txBody>
                    <a:bodyPr/>
                    <a:lstStyle/>
                    <a:p>
                      <a:r>
                        <a:rPr lang="es-AR" sz="1200" noProof="0" smtClean="0"/>
                        <a:t>Descripción</a:t>
                      </a:r>
                      <a:endParaRPr lang="es-AR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GreekS"/>
                          <a:cs typeface="GreekS"/>
                        </a:rPr>
                        <a:t>g</a:t>
                      </a:r>
                    </a:p>
                    <a:p>
                      <a:pPr algn="ctr"/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E</a:t>
                      </a:r>
                    </a:p>
                    <a:p>
                      <a:pPr algn="ctr"/>
                      <a:r>
                        <a:rPr lang="es-AR" sz="1000" dirty="0" err="1" smtClean="0"/>
                        <a:t>Tn</a:t>
                      </a:r>
                      <a:r>
                        <a:rPr lang="es-AR" sz="1000" dirty="0" smtClean="0"/>
                        <a:t>/cm²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err="1" smtClean="0"/>
                        <a:t>K</a:t>
                      </a:r>
                      <a:r>
                        <a:rPr lang="es-AR" sz="900" dirty="0" err="1" smtClean="0"/>
                        <a:t>o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C</a:t>
                      </a:r>
                      <a:r>
                        <a:rPr lang="es-AR" sz="900" dirty="0" smtClean="0"/>
                        <a:t>u</a:t>
                      </a:r>
                      <a:r>
                        <a:rPr lang="es-AR" sz="1200" dirty="0" smtClean="0"/>
                        <a:t>/C’</a:t>
                      </a:r>
                    </a:p>
                    <a:p>
                      <a:pPr algn="ctr"/>
                      <a:r>
                        <a:rPr lang="es-AR" sz="1050" dirty="0" smtClean="0"/>
                        <a:t>Kg/cm²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GreekS"/>
                          <a:cs typeface="GreekS"/>
                        </a:rPr>
                        <a:t>f</a:t>
                      </a:r>
                      <a:r>
                        <a:rPr lang="es-AR" sz="1000" dirty="0" smtClean="0"/>
                        <a:t>u</a:t>
                      </a:r>
                      <a:r>
                        <a:rPr lang="es-AR" sz="1200" dirty="0" smtClean="0"/>
                        <a:t>/</a:t>
                      </a:r>
                      <a:r>
                        <a:rPr lang="es-AR" sz="1200" dirty="0" smtClean="0">
                          <a:latin typeface="GreekS"/>
                          <a:cs typeface="GreekS"/>
                        </a:rPr>
                        <a:t>f</a:t>
                      </a:r>
                      <a:r>
                        <a:rPr lang="es-AR" sz="1200" dirty="0" smtClean="0"/>
                        <a:t>´</a:t>
                      </a:r>
                      <a:endParaRPr lang="es-AR" sz="1200" dirty="0"/>
                    </a:p>
                  </a:txBody>
                  <a:tcPr/>
                </a:tc>
              </a:tr>
              <a:tr h="714008">
                <a:tc>
                  <a:txBody>
                    <a:bodyPr/>
                    <a:lstStyle/>
                    <a:p>
                      <a:r>
                        <a:rPr lang="es-AR" sz="1100" noProof="0" smtClean="0"/>
                        <a:t>Limos Arcillosos y Arcillas Limosas</a:t>
                      </a:r>
                      <a:r>
                        <a:rPr lang="es-AR" sz="1100" baseline="0" noProof="0" smtClean="0"/>
                        <a:t> de firmeza media a dura</a:t>
                      </a:r>
                      <a:endParaRPr lang="es-AR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1.9</a:t>
                      </a:r>
                    </a:p>
                    <a:p>
                      <a:pPr algn="ctr"/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1 - 1.5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0.5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0.8/0.0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5°/28°</a:t>
                      </a:r>
                      <a:endParaRPr lang="es-AR" sz="1100" dirty="0"/>
                    </a:p>
                  </a:txBody>
                  <a:tcPr/>
                </a:tc>
              </a:tr>
              <a:tr h="2191320">
                <a:tc>
                  <a:txBody>
                    <a:bodyPr/>
                    <a:lstStyle/>
                    <a:p>
                      <a:r>
                        <a:rPr lang="es-AR" sz="1100" noProof="0" smtClean="0"/>
                        <a:t>Limos preconsolidados</a:t>
                      </a:r>
                      <a:r>
                        <a:rPr lang="es-AR" sz="1100" baseline="0" noProof="0" smtClean="0"/>
                        <a:t> de alta rigidez (tosca).</a:t>
                      </a:r>
                      <a:endParaRPr lang="es-AR" sz="1100" noProof="0" smtClean="0"/>
                    </a:p>
                    <a:p>
                      <a:endParaRPr lang="es-AR" sz="110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1.9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3 – 3.5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0.5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1.0/0.2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15°/30°</a:t>
                      </a:r>
                      <a:endParaRPr lang="es-AR" sz="1100" dirty="0"/>
                    </a:p>
                  </a:txBody>
                  <a:tcPr/>
                </a:tc>
              </a:tr>
              <a:tr h="791571">
                <a:tc>
                  <a:txBody>
                    <a:bodyPr/>
                    <a:lstStyle/>
                    <a:p>
                      <a:r>
                        <a:rPr lang="es-AR" sz="1100" noProof="0" smtClean="0"/>
                        <a:t>Arcillas arenosas muy rígidas y limos.</a:t>
                      </a:r>
                      <a:endParaRPr lang="es-AR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1.9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1.5-2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0.5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1.0/0.1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5°/28°</a:t>
                      </a:r>
                      <a:endParaRPr lang="es-AR" sz="1100" dirty="0"/>
                    </a:p>
                  </a:txBody>
                  <a:tcPr/>
                </a:tc>
              </a:tr>
              <a:tr h="875065">
                <a:tc>
                  <a:txBody>
                    <a:bodyPr/>
                    <a:lstStyle/>
                    <a:p>
                      <a:r>
                        <a:rPr lang="es-AR" sz="1100" noProof="0" dirty="0" smtClean="0"/>
                        <a:t>Acuífero</a:t>
                      </a:r>
                      <a:r>
                        <a:rPr lang="es-AR" sz="1100" baseline="0" noProof="0" dirty="0" smtClean="0"/>
                        <a:t> artesiano de arenas muy densas (</a:t>
                      </a:r>
                      <a:r>
                        <a:rPr lang="es-AR" sz="1100" baseline="0" noProof="0" dirty="0" err="1" smtClean="0"/>
                        <a:t>puelchense</a:t>
                      </a:r>
                      <a:r>
                        <a:rPr lang="es-AR" sz="1100" baseline="0" noProof="0" dirty="0" smtClean="0"/>
                        <a:t>)</a:t>
                      </a:r>
                      <a:endParaRPr lang="es-AR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2.0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3-3.5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0.4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-/0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-/35°</a:t>
                      </a:r>
                      <a:endParaRPr lang="es-A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uadroTexto 13"/>
          <p:cNvSpPr txBox="1"/>
          <p:nvPr/>
        </p:nvSpPr>
        <p:spPr>
          <a:xfrm>
            <a:off x="325438" y="87313"/>
            <a:ext cx="66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+mj-lt"/>
                <a:cs typeface="+mn-cs"/>
              </a:rPr>
              <a:t>3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684053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>
            <a:off x="539750" y="6429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5 CuadroTexto"/>
          <p:cNvSpPr txBox="1">
            <a:spLocks noChangeArrowheads="1"/>
          </p:cNvSpPr>
          <p:nvPr/>
        </p:nvSpPr>
        <p:spPr bwMode="auto">
          <a:xfrm>
            <a:off x="468313" y="642938"/>
            <a:ext cx="8064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PUNTOS SINGULARES DEL TRAZADO</a:t>
            </a:r>
          </a:p>
        </p:txBody>
      </p:sp>
      <p:sp>
        <p:nvSpPr>
          <p:cNvPr id="17413" name="6 CuadroTexto"/>
          <p:cNvSpPr txBox="1">
            <a:spLocks noChangeArrowheads="1"/>
          </p:cNvSpPr>
          <p:nvPr/>
        </p:nvSpPr>
        <p:spPr bwMode="auto">
          <a:xfrm>
            <a:off x="468313" y="0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27063" y="5391150"/>
            <a:ext cx="72310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latin typeface="+mn-lt"/>
                <a:cs typeface="+mn-cs"/>
              </a:rPr>
              <a:t>INTERFERENCIA CLOACA MÁXIMA</a:t>
            </a:r>
            <a:endParaRPr lang="es-AR" sz="20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>
                <a:latin typeface="+mn-lt"/>
                <a:cs typeface="+mn-cs"/>
              </a:rPr>
              <a:t>Dadas las condiciones de borde (cercanía de estaciones, cota de la interferencia),  obliga a realizar disponer de pendientes extremas.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40927" t="14481" r="9570" b="14166"/>
          <a:stretch>
            <a:fillRect/>
          </a:stretch>
        </p:blipFill>
        <p:spPr bwMode="auto">
          <a:xfrm>
            <a:off x="0" y="0"/>
            <a:ext cx="845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2 CuadroTexto"/>
          <p:cNvSpPr txBox="1">
            <a:spLocks noChangeArrowheads="1"/>
          </p:cNvSpPr>
          <p:nvPr/>
        </p:nvSpPr>
        <p:spPr bwMode="auto">
          <a:xfrm rot="5400000">
            <a:off x="6849269" y="3082131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Miserere</a:t>
            </a:r>
          </a:p>
        </p:txBody>
      </p:sp>
      <p:sp>
        <p:nvSpPr>
          <p:cNvPr id="3076" name="14 CuadroTexto"/>
          <p:cNvSpPr txBox="1">
            <a:spLocks noChangeArrowheads="1"/>
          </p:cNvSpPr>
          <p:nvPr/>
        </p:nvSpPr>
        <p:spPr bwMode="auto">
          <a:xfrm rot="5400000">
            <a:off x="6180932" y="3305969"/>
            <a:ext cx="8143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Caballito</a:t>
            </a:r>
          </a:p>
        </p:txBody>
      </p:sp>
      <p:sp>
        <p:nvSpPr>
          <p:cNvPr id="3077" name="16 CuadroTexto"/>
          <p:cNvSpPr txBox="1">
            <a:spLocks noChangeArrowheads="1"/>
          </p:cNvSpPr>
          <p:nvPr/>
        </p:nvSpPr>
        <p:spPr bwMode="auto">
          <a:xfrm rot="5400000">
            <a:off x="5809456" y="3677444"/>
            <a:ext cx="8159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Flores</a:t>
            </a:r>
          </a:p>
        </p:txBody>
      </p:sp>
      <p:sp>
        <p:nvSpPr>
          <p:cNvPr id="3078" name="18 CuadroTexto"/>
          <p:cNvSpPr txBox="1">
            <a:spLocks noChangeArrowheads="1"/>
          </p:cNvSpPr>
          <p:nvPr/>
        </p:nvSpPr>
        <p:spPr bwMode="auto">
          <a:xfrm rot="5400000">
            <a:off x="5485607" y="3599656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Floresta</a:t>
            </a:r>
          </a:p>
        </p:txBody>
      </p:sp>
      <p:sp>
        <p:nvSpPr>
          <p:cNvPr id="3079" name="20 CuadroTexto"/>
          <p:cNvSpPr txBox="1">
            <a:spLocks noChangeArrowheads="1"/>
          </p:cNvSpPr>
          <p:nvPr/>
        </p:nvSpPr>
        <p:spPr bwMode="auto">
          <a:xfrm rot="5400000">
            <a:off x="5141913" y="3676650"/>
            <a:ext cx="815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Villa Luro</a:t>
            </a:r>
          </a:p>
        </p:txBody>
      </p:sp>
      <p:sp>
        <p:nvSpPr>
          <p:cNvPr id="3080" name="22 CuadroTexto"/>
          <p:cNvSpPr txBox="1">
            <a:spLocks noChangeArrowheads="1"/>
          </p:cNvSpPr>
          <p:nvPr/>
        </p:nvSpPr>
        <p:spPr bwMode="auto">
          <a:xfrm rot="5400000">
            <a:off x="4744244" y="3899694"/>
            <a:ext cx="8143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Liniers</a:t>
            </a:r>
          </a:p>
        </p:txBody>
      </p:sp>
      <p:sp>
        <p:nvSpPr>
          <p:cNvPr id="3081" name="24 CuadroTexto"/>
          <p:cNvSpPr txBox="1">
            <a:spLocks noChangeArrowheads="1"/>
          </p:cNvSpPr>
          <p:nvPr/>
        </p:nvSpPr>
        <p:spPr bwMode="auto">
          <a:xfrm rot="5400000">
            <a:off x="4466432" y="3674269"/>
            <a:ext cx="8143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Ciudadela</a:t>
            </a:r>
          </a:p>
        </p:txBody>
      </p:sp>
      <p:sp>
        <p:nvSpPr>
          <p:cNvPr id="3082" name="27 CuadroTexto"/>
          <p:cNvSpPr txBox="1">
            <a:spLocks noChangeArrowheads="1"/>
          </p:cNvSpPr>
          <p:nvPr/>
        </p:nvSpPr>
        <p:spPr bwMode="auto">
          <a:xfrm rot="5400000">
            <a:off x="3863182" y="3659981"/>
            <a:ext cx="11445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Ramos Mejía</a:t>
            </a:r>
          </a:p>
        </p:txBody>
      </p:sp>
      <p:sp>
        <p:nvSpPr>
          <p:cNvPr id="3083" name="29 CuadroTexto"/>
          <p:cNvSpPr txBox="1">
            <a:spLocks noChangeArrowheads="1"/>
          </p:cNvSpPr>
          <p:nvPr/>
        </p:nvSpPr>
        <p:spPr bwMode="auto">
          <a:xfrm rot="5400000">
            <a:off x="3555207" y="3974306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Haedo</a:t>
            </a:r>
          </a:p>
        </p:txBody>
      </p:sp>
      <p:sp>
        <p:nvSpPr>
          <p:cNvPr id="3084" name="31 CuadroTexto"/>
          <p:cNvSpPr txBox="1">
            <a:spLocks noChangeArrowheads="1"/>
          </p:cNvSpPr>
          <p:nvPr/>
        </p:nvSpPr>
        <p:spPr bwMode="auto">
          <a:xfrm rot="5400000">
            <a:off x="3036094" y="4047331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Morón</a:t>
            </a:r>
          </a:p>
        </p:txBody>
      </p:sp>
      <p:sp>
        <p:nvSpPr>
          <p:cNvPr id="3085" name="33 CuadroTexto"/>
          <p:cNvSpPr txBox="1">
            <a:spLocks noChangeArrowheads="1"/>
          </p:cNvSpPr>
          <p:nvPr/>
        </p:nvSpPr>
        <p:spPr bwMode="auto">
          <a:xfrm rot="5400000">
            <a:off x="2629694" y="4047331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Castelar</a:t>
            </a:r>
          </a:p>
        </p:txBody>
      </p:sp>
      <p:sp>
        <p:nvSpPr>
          <p:cNvPr id="3086" name="35 CuadroTexto"/>
          <p:cNvSpPr txBox="1">
            <a:spLocks noChangeArrowheads="1"/>
          </p:cNvSpPr>
          <p:nvPr/>
        </p:nvSpPr>
        <p:spPr bwMode="auto">
          <a:xfrm rot="5400000">
            <a:off x="2155825" y="4173538"/>
            <a:ext cx="815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Ituzaingó</a:t>
            </a:r>
          </a:p>
        </p:txBody>
      </p:sp>
      <p:sp>
        <p:nvSpPr>
          <p:cNvPr id="3087" name="37 CuadroTexto"/>
          <p:cNvSpPr txBox="1">
            <a:spLocks noChangeArrowheads="1"/>
          </p:cNvSpPr>
          <p:nvPr/>
        </p:nvSpPr>
        <p:spPr bwMode="auto">
          <a:xfrm rot="5400000">
            <a:off x="1123157" y="4418806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Merlo</a:t>
            </a:r>
          </a:p>
        </p:txBody>
      </p:sp>
      <p:sp>
        <p:nvSpPr>
          <p:cNvPr id="3088" name="39 CuadroTexto"/>
          <p:cNvSpPr txBox="1">
            <a:spLocks noChangeArrowheads="1"/>
          </p:cNvSpPr>
          <p:nvPr/>
        </p:nvSpPr>
        <p:spPr bwMode="auto">
          <a:xfrm rot="5400000">
            <a:off x="311944" y="4026694"/>
            <a:ext cx="10747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Paso del Rey</a:t>
            </a:r>
          </a:p>
        </p:txBody>
      </p:sp>
      <p:sp>
        <p:nvSpPr>
          <p:cNvPr id="3089" name="41 CuadroTexto"/>
          <p:cNvSpPr txBox="1">
            <a:spLocks noChangeArrowheads="1"/>
          </p:cNvSpPr>
          <p:nvPr/>
        </p:nvSpPr>
        <p:spPr bwMode="auto">
          <a:xfrm rot="5400000">
            <a:off x="-129381" y="4047331"/>
            <a:ext cx="814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Moreno</a:t>
            </a:r>
          </a:p>
        </p:txBody>
      </p:sp>
      <p:sp>
        <p:nvSpPr>
          <p:cNvPr id="10" name="9 Lágrima"/>
          <p:cNvSpPr/>
          <p:nvPr/>
        </p:nvSpPr>
        <p:spPr>
          <a:xfrm>
            <a:off x="6537325" y="3668713"/>
            <a:ext cx="161925" cy="1492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4" name="43 Lágrima"/>
          <p:cNvSpPr/>
          <p:nvPr/>
        </p:nvSpPr>
        <p:spPr>
          <a:xfrm>
            <a:off x="6135688" y="3886200"/>
            <a:ext cx="163512" cy="1492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5" name="44 Lágrima"/>
          <p:cNvSpPr/>
          <p:nvPr/>
        </p:nvSpPr>
        <p:spPr>
          <a:xfrm>
            <a:off x="5832475" y="3998913"/>
            <a:ext cx="161925" cy="1476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30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4650" y="4068763"/>
            <a:ext cx="1889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Lágrima"/>
          <p:cNvSpPr/>
          <p:nvPr/>
        </p:nvSpPr>
        <p:spPr>
          <a:xfrm>
            <a:off x="5016500" y="4146550"/>
            <a:ext cx="161925" cy="14763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30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4146550"/>
            <a:ext cx="1889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4156075"/>
            <a:ext cx="1873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463" y="4254500"/>
            <a:ext cx="1889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350" y="4333875"/>
            <a:ext cx="1873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4421188"/>
            <a:ext cx="1889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610100"/>
            <a:ext cx="1889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4713288"/>
            <a:ext cx="1873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575175"/>
            <a:ext cx="1889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418013"/>
            <a:ext cx="1889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38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5" name="40 CuadroTexto"/>
          <p:cNvSpPr txBox="1">
            <a:spLocks noChangeArrowheads="1"/>
          </p:cNvSpPr>
          <p:nvPr/>
        </p:nvSpPr>
        <p:spPr bwMode="auto">
          <a:xfrm>
            <a:off x="468313" y="1268413"/>
            <a:ext cx="76327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UBICACIÓN</a:t>
            </a:r>
          </a:p>
        </p:txBody>
      </p:sp>
      <p:sp>
        <p:nvSpPr>
          <p:cNvPr id="3106" name="42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  <p:sp>
        <p:nvSpPr>
          <p:cNvPr id="3107" name="34 CuadroTexto"/>
          <p:cNvSpPr txBox="1">
            <a:spLocks noChangeArrowheads="1"/>
          </p:cNvSpPr>
          <p:nvPr/>
        </p:nvSpPr>
        <p:spPr bwMode="auto">
          <a:xfrm rot="5400000">
            <a:off x="1310481" y="4060032"/>
            <a:ext cx="150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San Ant. de Pádua</a:t>
            </a:r>
          </a:p>
        </p:txBody>
      </p:sp>
      <p:pic>
        <p:nvPicPr>
          <p:cNvPr id="310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38" y="4692650"/>
            <a:ext cx="1889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47 Conector recto"/>
          <p:cNvCxnSpPr/>
          <p:nvPr/>
        </p:nvCxnSpPr>
        <p:spPr>
          <a:xfrm rot="16200000" flipH="1">
            <a:off x="7000875" y="3643313"/>
            <a:ext cx="214313" cy="71437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0" name="48 CuadroTexto"/>
          <p:cNvSpPr txBox="1">
            <a:spLocks noChangeArrowheads="1"/>
          </p:cNvSpPr>
          <p:nvPr/>
        </p:nvSpPr>
        <p:spPr bwMode="auto">
          <a:xfrm rot="5400000">
            <a:off x="6207125" y="4656138"/>
            <a:ext cx="1857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PSN Sánchez de Bustamante</a:t>
            </a:r>
          </a:p>
        </p:txBody>
      </p:sp>
      <p:sp>
        <p:nvSpPr>
          <p:cNvPr id="3111" name="50 CuadroTexto"/>
          <p:cNvSpPr txBox="1">
            <a:spLocks noChangeArrowheads="1"/>
          </p:cNvSpPr>
          <p:nvPr/>
        </p:nvSpPr>
        <p:spPr bwMode="auto">
          <a:xfrm rot="5400000">
            <a:off x="5988844" y="4655344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PSN Acevedo</a:t>
            </a:r>
          </a:p>
        </p:txBody>
      </p:sp>
      <p:cxnSp>
        <p:nvCxnSpPr>
          <p:cNvPr id="53" name="52 Conector recto"/>
          <p:cNvCxnSpPr/>
          <p:nvPr/>
        </p:nvCxnSpPr>
        <p:spPr>
          <a:xfrm rot="16200000" flipH="1">
            <a:off x="6786563" y="3714750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16200000" flipH="1">
            <a:off x="6357938" y="3857625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4" name="54 CuadroTexto"/>
          <p:cNvSpPr txBox="1">
            <a:spLocks noChangeArrowheads="1"/>
          </p:cNvSpPr>
          <p:nvPr/>
        </p:nvSpPr>
        <p:spPr bwMode="auto">
          <a:xfrm rot="5400000">
            <a:off x="5631656" y="4798219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García Lorca</a:t>
            </a:r>
          </a:p>
        </p:txBody>
      </p:sp>
      <p:cxnSp>
        <p:nvCxnSpPr>
          <p:cNvPr id="56" name="55 Conector recto"/>
          <p:cNvCxnSpPr/>
          <p:nvPr/>
        </p:nvCxnSpPr>
        <p:spPr>
          <a:xfrm rot="16200000" flipH="1">
            <a:off x="6262688" y="3857625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6" name="56 CuadroTexto"/>
          <p:cNvSpPr txBox="1">
            <a:spLocks noChangeArrowheads="1"/>
          </p:cNvSpPr>
          <p:nvPr/>
        </p:nvSpPr>
        <p:spPr bwMode="auto">
          <a:xfrm rot="5400000">
            <a:off x="5488781" y="4798219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Morelos</a:t>
            </a:r>
          </a:p>
        </p:txBody>
      </p:sp>
      <p:sp>
        <p:nvSpPr>
          <p:cNvPr id="3117" name="57 CuadroTexto"/>
          <p:cNvSpPr txBox="1">
            <a:spLocks noChangeArrowheads="1"/>
          </p:cNvSpPr>
          <p:nvPr/>
        </p:nvSpPr>
        <p:spPr bwMode="auto">
          <a:xfrm rot="5400000">
            <a:off x="5226844" y="5012532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PSN Argerich</a:t>
            </a:r>
          </a:p>
        </p:txBody>
      </p:sp>
      <p:cxnSp>
        <p:nvCxnSpPr>
          <p:cNvPr id="59" name="58 Conector recto"/>
          <p:cNvCxnSpPr/>
          <p:nvPr/>
        </p:nvCxnSpPr>
        <p:spPr>
          <a:xfrm rot="16200000" flipH="1">
            <a:off x="6000750" y="4071938"/>
            <a:ext cx="214313" cy="71437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9" name="59 CuadroTexto"/>
          <p:cNvSpPr txBox="1">
            <a:spLocks noChangeArrowheads="1"/>
          </p:cNvSpPr>
          <p:nvPr/>
        </p:nvSpPr>
        <p:spPr bwMode="auto">
          <a:xfrm rot="5400000">
            <a:off x="4917281" y="5164932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PSN Argerich</a:t>
            </a:r>
          </a:p>
        </p:txBody>
      </p:sp>
      <p:cxnSp>
        <p:nvCxnSpPr>
          <p:cNvPr id="61" name="60 Conector recto"/>
          <p:cNvCxnSpPr/>
          <p:nvPr/>
        </p:nvCxnSpPr>
        <p:spPr>
          <a:xfrm rot="16200000" flipH="1">
            <a:off x="5691187" y="4224338"/>
            <a:ext cx="214313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1" name="61 CuadroTexto"/>
          <p:cNvSpPr txBox="1">
            <a:spLocks noChangeArrowheads="1"/>
          </p:cNvSpPr>
          <p:nvPr/>
        </p:nvSpPr>
        <p:spPr bwMode="auto">
          <a:xfrm rot="5400000">
            <a:off x="2774156" y="5369719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PSN  Rawson / Pueyrredon</a:t>
            </a:r>
          </a:p>
        </p:txBody>
      </p:sp>
      <p:cxnSp>
        <p:nvCxnSpPr>
          <p:cNvPr id="63" name="62 Conector recto"/>
          <p:cNvCxnSpPr/>
          <p:nvPr/>
        </p:nvCxnSpPr>
        <p:spPr>
          <a:xfrm rot="16200000" flipH="1">
            <a:off x="3548063" y="4429125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3" name="63 CuadroTexto"/>
          <p:cNvSpPr txBox="1">
            <a:spLocks noChangeArrowheads="1"/>
          </p:cNvSpPr>
          <p:nvPr/>
        </p:nvSpPr>
        <p:spPr bwMode="auto">
          <a:xfrm rot="5400000">
            <a:off x="2012156" y="5512594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PSN Rosa y Blas Parera</a:t>
            </a:r>
          </a:p>
        </p:txBody>
      </p:sp>
      <p:cxnSp>
        <p:nvCxnSpPr>
          <p:cNvPr id="65" name="64 Conector recto"/>
          <p:cNvCxnSpPr/>
          <p:nvPr/>
        </p:nvCxnSpPr>
        <p:spPr>
          <a:xfrm rot="16200000" flipH="1">
            <a:off x="2786063" y="4572000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16200000" flipH="1">
            <a:off x="2571750" y="4643438"/>
            <a:ext cx="214313" cy="71437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6" name="67 CuadroTexto"/>
          <p:cNvSpPr txBox="1">
            <a:spLocks noChangeArrowheads="1"/>
          </p:cNvSpPr>
          <p:nvPr/>
        </p:nvSpPr>
        <p:spPr bwMode="auto">
          <a:xfrm rot="5400000">
            <a:off x="1797844" y="5512594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Juncal / Medrano</a:t>
            </a:r>
          </a:p>
        </p:txBody>
      </p:sp>
      <p:cxnSp>
        <p:nvCxnSpPr>
          <p:cNvPr id="69" name="68 Conector recto"/>
          <p:cNvCxnSpPr/>
          <p:nvPr/>
        </p:nvCxnSpPr>
        <p:spPr>
          <a:xfrm rot="16200000" flipH="1">
            <a:off x="2262187" y="4786313"/>
            <a:ext cx="214313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8" name="69 CuadroTexto"/>
          <p:cNvSpPr txBox="1">
            <a:spLocks noChangeArrowheads="1"/>
          </p:cNvSpPr>
          <p:nvPr/>
        </p:nvSpPr>
        <p:spPr bwMode="auto">
          <a:xfrm rot="5400000">
            <a:off x="1416844" y="5726906"/>
            <a:ext cx="2000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Rodríguez / Niceto Vega</a:t>
            </a:r>
          </a:p>
        </p:txBody>
      </p:sp>
      <p:cxnSp>
        <p:nvCxnSpPr>
          <p:cNvPr id="71" name="70 Conector recto"/>
          <p:cNvCxnSpPr/>
          <p:nvPr/>
        </p:nvCxnSpPr>
        <p:spPr>
          <a:xfrm rot="16200000" flipH="1">
            <a:off x="2119312" y="4795838"/>
            <a:ext cx="214313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0" name="71 CuadroTexto"/>
          <p:cNvSpPr txBox="1">
            <a:spLocks noChangeArrowheads="1"/>
          </p:cNvSpPr>
          <p:nvPr/>
        </p:nvSpPr>
        <p:spPr bwMode="auto">
          <a:xfrm rot="5400000">
            <a:off x="1345406" y="5664994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Acevedo / Hortiguera</a:t>
            </a:r>
          </a:p>
        </p:txBody>
      </p:sp>
      <p:sp>
        <p:nvSpPr>
          <p:cNvPr id="3131" name="72 CuadroTexto"/>
          <p:cNvSpPr txBox="1">
            <a:spLocks noChangeArrowheads="1"/>
          </p:cNvSpPr>
          <p:nvPr/>
        </p:nvSpPr>
        <p:spPr bwMode="auto">
          <a:xfrm rot="5400000">
            <a:off x="869156" y="5798344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Navarro / 25 de Mayo</a:t>
            </a:r>
          </a:p>
        </p:txBody>
      </p:sp>
      <p:cxnSp>
        <p:nvCxnSpPr>
          <p:cNvPr id="74" name="73 Conector recto"/>
          <p:cNvCxnSpPr/>
          <p:nvPr/>
        </p:nvCxnSpPr>
        <p:spPr>
          <a:xfrm rot="16200000" flipH="1">
            <a:off x="1643063" y="4857750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3" name="76 CuadroTexto"/>
          <p:cNvSpPr txBox="1">
            <a:spLocks noChangeArrowheads="1"/>
          </p:cNvSpPr>
          <p:nvPr/>
        </p:nvSpPr>
        <p:spPr bwMode="auto">
          <a:xfrm rot="5400000">
            <a:off x="488156" y="5798344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Solanet / Libertad</a:t>
            </a:r>
          </a:p>
        </p:txBody>
      </p:sp>
      <p:cxnSp>
        <p:nvCxnSpPr>
          <p:cNvPr id="78" name="77 Conector recto"/>
          <p:cNvCxnSpPr/>
          <p:nvPr/>
        </p:nvCxnSpPr>
        <p:spPr>
          <a:xfrm rot="16200000" flipH="1">
            <a:off x="1262063" y="4857750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5" name="78 CuadroTexto"/>
          <p:cNvSpPr txBox="1">
            <a:spLocks noChangeArrowheads="1"/>
          </p:cNvSpPr>
          <p:nvPr/>
        </p:nvSpPr>
        <p:spPr bwMode="auto">
          <a:xfrm rot="5400000">
            <a:off x="345281" y="5798344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Córdoba </a:t>
            </a:r>
          </a:p>
        </p:txBody>
      </p:sp>
      <p:cxnSp>
        <p:nvCxnSpPr>
          <p:cNvPr id="80" name="79 Conector recto"/>
          <p:cNvCxnSpPr/>
          <p:nvPr/>
        </p:nvCxnSpPr>
        <p:spPr>
          <a:xfrm rot="16200000" flipH="1">
            <a:off x="1119188" y="4857750"/>
            <a:ext cx="214312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7" name="80 CuadroTexto"/>
          <p:cNvSpPr txBox="1">
            <a:spLocks noChangeArrowheads="1"/>
          </p:cNvSpPr>
          <p:nvPr/>
        </p:nvSpPr>
        <p:spPr bwMode="auto">
          <a:xfrm rot="5400000">
            <a:off x="226219" y="5798344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Junín </a:t>
            </a:r>
          </a:p>
        </p:txBody>
      </p:sp>
      <p:cxnSp>
        <p:nvCxnSpPr>
          <p:cNvPr id="82" name="81 Conector recto"/>
          <p:cNvCxnSpPr/>
          <p:nvPr/>
        </p:nvCxnSpPr>
        <p:spPr>
          <a:xfrm rot="16200000" flipH="1">
            <a:off x="1000126" y="4857750"/>
            <a:ext cx="214312" cy="71437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9" name="82 CuadroTexto"/>
          <p:cNvSpPr txBox="1">
            <a:spLocks noChangeArrowheads="1"/>
          </p:cNvSpPr>
          <p:nvPr/>
        </p:nvSpPr>
        <p:spPr bwMode="auto">
          <a:xfrm rot="5400000">
            <a:off x="23812" y="5834063"/>
            <a:ext cx="19288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Bicentenario </a:t>
            </a:r>
          </a:p>
        </p:txBody>
      </p:sp>
      <p:cxnSp>
        <p:nvCxnSpPr>
          <p:cNvPr id="84" name="83 Conector recto"/>
          <p:cNvCxnSpPr/>
          <p:nvPr/>
        </p:nvCxnSpPr>
        <p:spPr>
          <a:xfrm rot="16200000" flipH="1">
            <a:off x="833437" y="4786313"/>
            <a:ext cx="214313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1" name="84 CuadroTexto"/>
          <p:cNvSpPr txBox="1">
            <a:spLocks noChangeArrowheads="1"/>
          </p:cNvSpPr>
          <p:nvPr/>
        </p:nvSpPr>
        <p:spPr bwMode="auto">
          <a:xfrm rot="5400000">
            <a:off x="-273844" y="5584032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Pio XII </a:t>
            </a:r>
            <a:r>
              <a:rPr lang="es-AR" sz="1100">
                <a:latin typeface="Calibri" pitchFamily="34" charset="0"/>
              </a:rPr>
              <a:t>(en ejecución)</a:t>
            </a:r>
          </a:p>
        </p:txBody>
      </p:sp>
      <p:cxnSp>
        <p:nvCxnSpPr>
          <p:cNvPr id="86" name="85 Conector recto"/>
          <p:cNvCxnSpPr/>
          <p:nvPr/>
        </p:nvCxnSpPr>
        <p:spPr>
          <a:xfrm rot="16200000" flipH="1">
            <a:off x="500062" y="4643438"/>
            <a:ext cx="214313" cy="71438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3" name="86 CuadroTexto"/>
          <p:cNvSpPr txBox="1">
            <a:spLocks noChangeArrowheads="1"/>
          </p:cNvSpPr>
          <p:nvPr/>
        </p:nvSpPr>
        <p:spPr bwMode="auto">
          <a:xfrm rot="5400000">
            <a:off x="-440531" y="5512594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PBN Corvalan</a:t>
            </a:r>
          </a:p>
        </p:txBody>
      </p:sp>
      <p:cxnSp>
        <p:nvCxnSpPr>
          <p:cNvPr id="88" name="87 Conector recto"/>
          <p:cNvCxnSpPr/>
          <p:nvPr/>
        </p:nvCxnSpPr>
        <p:spPr>
          <a:xfrm rot="16200000" flipH="1">
            <a:off x="333376" y="4572000"/>
            <a:ext cx="214312" cy="71437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1857375"/>
            <a:ext cx="745966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57188" y="142875"/>
            <a:ext cx="80010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latin typeface="+mn-lt"/>
                <a:cs typeface="+mn-cs"/>
              </a:rPr>
              <a:t>TRINCHERA ABASTECIMIENTO/MANTENIMIENTO TBM</a:t>
            </a:r>
            <a:endParaRPr lang="es-AR" sz="20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1600" dirty="0">
                <a:latin typeface="+mn-lt"/>
                <a:cs typeface="+mn-cs"/>
              </a:rPr>
              <a:t>Llegada la TBM a este punto, se libera el tramo </a:t>
            </a:r>
            <a:r>
              <a:rPr lang="es-AR" sz="1600" dirty="0" err="1">
                <a:latin typeface="+mn-lt"/>
                <a:cs typeface="+mn-cs"/>
              </a:rPr>
              <a:t>Haedo</a:t>
            </a:r>
            <a:r>
              <a:rPr lang="es-AR" sz="1600" dirty="0">
                <a:latin typeface="+mn-lt"/>
                <a:cs typeface="+mn-cs"/>
              </a:rPr>
              <a:t>-Villa </a:t>
            </a:r>
            <a:r>
              <a:rPr lang="es-AR" sz="1600" dirty="0" err="1">
                <a:latin typeface="+mn-lt"/>
                <a:cs typeface="+mn-cs"/>
              </a:rPr>
              <a:t>Luro</a:t>
            </a:r>
            <a:r>
              <a:rPr lang="es-AR" sz="1600" dirty="0">
                <a:latin typeface="+mn-lt"/>
                <a:cs typeface="+mn-cs"/>
              </a:rPr>
              <a:t> (ocupado por el back up de la TBM y por el la maquinaria de abastecimiento – retiro de la marina necesarios para la excavación).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1600" dirty="0">
                <a:latin typeface="+mn-lt"/>
                <a:cs typeface="+mn-cs"/>
              </a:rPr>
              <a:t>El abastecimiento de la TBM/retiro de la marina, podrá realizarse desde Villa </a:t>
            </a:r>
            <a:r>
              <a:rPr lang="es-AR" sz="1600" dirty="0" err="1">
                <a:latin typeface="+mn-lt"/>
                <a:cs typeface="+mn-cs"/>
              </a:rPr>
              <a:t>Luro</a:t>
            </a:r>
            <a:r>
              <a:rPr lang="es-AR" sz="1600" dirty="0">
                <a:latin typeface="+mn-lt"/>
                <a:cs typeface="+mn-cs"/>
              </a:rPr>
              <a:t> reduciéndose las distancias de transporte dentro de túnel.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1600" dirty="0">
                <a:latin typeface="+mn-lt"/>
                <a:cs typeface="+mn-cs"/>
              </a:rPr>
              <a:t>Se permite el inicio de las obras ferroviarias y civiles en el interior del túnel</a:t>
            </a:r>
            <a:endParaRPr lang="es-AR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804988"/>
            <a:ext cx="79740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5 CuadroTexto"/>
          <p:cNvSpPr txBox="1">
            <a:spLocks noChangeArrowheads="1"/>
          </p:cNvSpPr>
          <p:nvPr/>
        </p:nvSpPr>
        <p:spPr bwMode="auto">
          <a:xfrm>
            <a:off x="285750" y="142875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PUNTOS SINGULARES DEL TRAZADO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68363" y="642938"/>
            <a:ext cx="72326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latin typeface="+mn-lt"/>
                <a:cs typeface="+mn-cs"/>
              </a:rPr>
              <a:t>SALIDA TBM RAMPA CABALLITO</a:t>
            </a:r>
            <a:endParaRPr lang="es-AR" sz="20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000" dirty="0">
                <a:latin typeface="+mn-lt"/>
                <a:cs typeface="+mn-cs"/>
              </a:rPr>
              <a:t>Salida TBM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434975" y="1268413"/>
            <a:ext cx="8064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ESTACIÓN TIPO</a:t>
            </a:r>
          </a:p>
        </p:txBody>
      </p:sp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 l="45316" r="18114"/>
          <a:stretch>
            <a:fillRect/>
          </a:stretch>
        </p:blipFill>
        <p:spPr bwMode="auto">
          <a:xfrm>
            <a:off x="255588" y="2225675"/>
            <a:ext cx="41719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9 Imagen"/>
          <p:cNvPicPr>
            <a:picLocks noChangeAspect="1"/>
          </p:cNvPicPr>
          <p:nvPr/>
        </p:nvPicPr>
        <p:blipFill>
          <a:blip r:embed="rId3"/>
          <a:srcRect l="4849" r="3102"/>
          <a:stretch>
            <a:fillRect/>
          </a:stretch>
        </p:blipFill>
        <p:spPr bwMode="auto">
          <a:xfrm>
            <a:off x="4427538" y="2220913"/>
            <a:ext cx="396081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2"/>
          <p:cNvSpPr txBox="1"/>
          <p:nvPr/>
        </p:nvSpPr>
        <p:spPr>
          <a:xfrm>
            <a:off x="1033463" y="273050"/>
            <a:ext cx="6364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5"/>
                </a:solidFill>
                <a:latin typeface="+mn-lt"/>
                <a:cs typeface="+mn-cs"/>
              </a:rPr>
              <a:t>Proyecto Soterramiento del Corredor Ferroviario Sarmiento</a:t>
            </a:r>
          </a:p>
        </p:txBody>
      </p:sp>
      <p:pic>
        <p:nvPicPr>
          <p:cNvPr id="21507" name="Imagen 59" descr="numeros passageiros, extensao trilho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413" y="3735388"/>
            <a:ext cx="10715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uadroTexto 17"/>
          <p:cNvSpPr txBox="1">
            <a:spLocks noChangeArrowheads="1"/>
          </p:cNvSpPr>
          <p:nvPr/>
        </p:nvSpPr>
        <p:spPr bwMode="auto">
          <a:xfrm>
            <a:off x="457200" y="900113"/>
            <a:ext cx="8121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>
                <a:solidFill>
                  <a:srgbClr val="000000"/>
                </a:solidFill>
                <a:latin typeface="Franklin Gothic Medium" pitchFamily="34" charset="0"/>
              </a:rPr>
              <a:t>Metodología Estaciones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11470"/>
          <a:stretch>
            <a:fillRect/>
          </a:stretch>
        </p:blipFill>
        <p:spPr bwMode="auto">
          <a:xfrm>
            <a:off x="385763" y="1449388"/>
            <a:ext cx="8372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t="15262"/>
          <a:stretch>
            <a:fillRect/>
          </a:stretch>
        </p:blipFill>
        <p:spPr bwMode="auto">
          <a:xfrm>
            <a:off x="0" y="3867150"/>
            <a:ext cx="9144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590675"/>
            <a:ext cx="87852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2"/>
          <p:cNvSpPr txBox="1"/>
          <p:nvPr/>
        </p:nvSpPr>
        <p:spPr>
          <a:xfrm>
            <a:off x="1033463" y="273050"/>
            <a:ext cx="6364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5"/>
                </a:solidFill>
                <a:latin typeface="+mn-lt"/>
                <a:cs typeface="+mn-cs"/>
              </a:rPr>
              <a:t>Proyecto Soterramiento del Corredor Ferroviario Sarmiento</a:t>
            </a:r>
          </a:p>
        </p:txBody>
      </p:sp>
      <p:pic>
        <p:nvPicPr>
          <p:cNvPr id="22531" name="Imagen 59" descr="numeros passageiros, extensao trilho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413" y="3735388"/>
            <a:ext cx="10715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uadroTexto 17"/>
          <p:cNvSpPr txBox="1">
            <a:spLocks noChangeArrowheads="1"/>
          </p:cNvSpPr>
          <p:nvPr/>
        </p:nvSpPr>
        <p:spPr bwMode="auto">
          <a:xfrm>
            <a:off x="457200" y="900113"/>
            <a:ext cx="8121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>
                <a:solidFill>
                  <a:srgbClr val="000000"/>
                </a:solidFill>
                <a:latin typeface="Franklin Gothic Medium" pitchFamily="34" charset="0"/>
              </a:rPr>
              <a:t>Metodología Estaciones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393825"/>
            <a:ext cx="7793038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1751013"/>
            <a:ext cx="848995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6620" y="44624"/>
            <a:ext cx="8321804" cy="674136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2843213" y="5445125"/>
            <a:ext cx="6300787" cy="71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3558" name="1 CuadroTexto"/>
          <p:cNvSpPr txBox="1">
            <a:spLocks noChangeArrowheads="1"/>
          </p:cNvSpPr>
          <p:nvPr/>
        </p:nvSpPr>
        <p:spPr bwMode="auto">
          <a:xfrm>
            <a:off x="2916238" y="5516563"/>
            <a:ext cx="5543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>
                <a:solidFill>
                  <a:schemeClr val="bg1"/>
                </a:solidFill>
                <a:latin typeface="Calibri" pitchFamily="34" charset="0"/>
              </a:rPr>
              <a:t>UESS                    Muchas gracias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19 Conector recto de flecha"/>
          <p:cNvCxnSpPr/>
          <p:nvPr/>
        </p:nvCxnSpPr>
        <p:spPr>
          <a:xfrm flipH="1">
            <a:off x="179388" y="4076700"/>
            <a:ext cx="6840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539750" y="1052513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5 CuadroTexto"/>
          <p:cNvSpPr txBox="1">
            <a:spLocks noChangeArrowheads="1"/>
          </p:cNvSpPr>
          <p:nvPr/>
        </p:nvSpPr>
        <p:spPr bwMode="auto">
          <a:xfrm>
            <a:off x="468313" y="1196975"/>
            <a:ext cx="76327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TRAMOS Y ESTACIONES </a:t>
            </a:r>
          </a:p>
        </p:txBody>
      </p:sp>
      <p:sp>
        <p:nvSpPr>
          <p:cNvPr id="4101" name="9 CuadroTexto"/>
          <p:cNvSpPr txBox="1">
            <a:spLocks noChangeArrowheads="1"/>
          </p:cNvSpPr>
          <p:nvPr/>
        </p:nvSpPr>
        <p:spPr bwMode="auto">
          <a:xfrm>
            <a:off x="468313" y="476250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7019925" y="2492375"/>
            <a:ext cx="0" cy="165735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79388" y="2540000"/>
            <a:ext cx="0" cy="16097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23850" y="4070350"/>
            <a:ext cx="66960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22 CuadroTexto"/>
          <p:cNvSpPr txBox="1">
            <a:spLocks noChangeArrowheads="1"/>
          </p:cNvSpPr>
          <p:nvPr/>
        </p:nvSpPr>
        <p:spPr bwMode="auto">
          <a:xfrm>
            <a:off x="2268538" y="3814763"/>
            <a:ext cx="18716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b="1">
                <a:latin typeface="Calibri" pitchFamily="34" charset="0"/>
              </a:rPr>
              <a:t>TRAZA SEGÚN CONTRATO</a:t>
            </a:r>
          </a:p>
        </p:txBody>
      </p:sp>
      <p:cxnSp>
        <p:nvCxnSpPr>
          <p:cNvPr id="26" name="25 Conector recto"/>
          <p:cNvCxnSpPr/>
          <p:nvPr/>
        </p:nvCxnSpPr>
        <p:spPr>
          <a:xfrm>
            <a:off x="1403350" y="2540000"/>
            <a:ext cx="0" cy="11049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555875" y="2540000"/>
            <a:ext cx="0" cy="11049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29 CuadroTexto"/>
          <p:cNvSpPr txBox="1">
            <a:spLocks noChangeArrowheads="1"/>
          </p:cNvSpPr>
          <p:nvPr/>
        </p:nvSpPr>
        <p:spPr bwMode="auto">
          <a:xfrm>
            <a:off x="1258888" y="2133600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000" b="1">
                <a:latin typeface="Calibri" pitchFamily="34" charset="0"/>
              </a:rPr>
              <a:t>EN CAVERNA </a:t>
            </a:r>
          </a:p>
          <a:p>
            <a:pPr algn="ctr"/>
            <a:r>
              <a:rPr lang="es-AR" sz="1000" b="1">
                <a:latin typeface="Calibri" pitchFamily="34" charset="0"/>
              </a:rPr>
              <a:t>MÉTODO AUSTRÍACO</a:t>
            </a:r>
          </a:p>
        </p:txBody>
      </p:sp>
      <p:grpSp>
        <p:nvGrpSpPr>
          <p:cNvPr id="4109" name="32 Grupo"/>
          <p:cNvGrpSpPr>
            <a:grpSpLocks/>
          </p:cNvGrpSpPr>
          <p:nvPr/>
        </p:nvGrpSpPr>
        <p:grpSpPr bwMode="auto">
          <a:xfrm rot="10800000">
            <a:off x="1981200" y="3427413"/>
            <a:ext cx="5021263" cy="80962"/>
            <a:chOff x="1523324" y="4949193"/>
            <a:chExt cx="6473865" cy="76993"/>
          </a:xfrm>
        </p:grpSpPr>
        <p:sp>
          <p:nvSpPr>
            <p:cNvPr id="34" name="Line 125"/>
            <p:cNvSpPr>
              <a:spLocks noChangeShapeType="1"/>
            </p:cNvSpPr>
            <p:nvPr/>
          </p:nvSpPr>
          <p:spPr bwMode="auto">
            <a:xfrm rot="10800000" flipV="1">
              <a:off x="1533558" y="4947683"/>
              <a:ext cx="64656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 125"/>
            <p:cNvSpPr>
              <a:spLocks noChangeShapeType="1"/>
            </p:cNvSpPr>
            <p:nvPr/>
          </p:nvSpPr>
          <p:spPr bwMode="auto">
            <a:xfrm rot="10800000" flipV="1">
              <a:off x="1525371" y="5018638"/>
              <a:ext cx="6465677" cy="603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36" name="Line 125"/>
          <p:cNvSpPr>
            <a:spLocks noChangeShapeType="1"/>
          </p:cNvSpPr>
          <p:nvPr/>
        </p:nvSpPr>
        <p:spPr bwMode="auto">
          <a:xfrm>
            <a:off x="241300" y="3506788"/>
            <a:ext cx="515938" cy="1587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Line 125"/>
          <p:cNvSpPr>
            <a:spLocks noChangeShapeType="1"/>
          </p:cNvSpPr>
          <p:nvPr/>
        </p:nvSpPr>
        <p:spPr bwMode="auto">
          <a:xfrm flipV="1">
            <a:off x="252413" y="3435350"/>
            <a:ext cx="504825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" name="Line 146"/>
          <p:cNvSpPr>
            <a:spLocks noChangeShapeType="1"/>
          </p:cNvSpPr>
          <p:nvPr/>
        </p:nvSpPr>
        <p:spPr bwMode="auto">
          <a:xfrm flipH="1">
            <a:off x="4168775" y="3281363"/>
            <a:ext cx="0" cy="38258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grpSp>
        <p:nvGrpSpPr>
          <p:cNvPr id="4113" name="38 Grupo"/>
          <p:cNvGrpSpPr>
            <a:grpSpLocks/>
          </p:cNvGrpSpPr>
          <p:nvPr/>
        </p:nvGrpSpPr>
        <p:grpSpPr bwMode="auto">
          <a:xfrm rot="10800000">
            <a:off x="7002463" y="3427413"/>
            <a:ext cx="1027112" cy="79375"/>
            <a:chOff x="805813" y="4949193"/>
            <a:chExt cx="642939" cy="79375"/>
          </a:xfrm>
        </p:grpSpPr>
        <p:sp>
          <p:nvSpPr>
            <p:cNvPr id="40" name="Line 126"/>
            <p:cNvSpPr>
              <a:spLocks noChangeShapeType="1"/>
            </p:cNvSpPr>
            <p:nvPr/>
          </p:nvSpPr>
          <p:spPr bwMode="auto">
            <a:xfrm rot="10800000">
              <a:off x="805813" y="4949193"/>
              <a:ext cx="64293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1" name="Line 125"/>
            <p:cNvSpPr>
              <a:spLocks noChangeShapeType="1"/>
            </p:cNvSpPr>
            <p:nvPr/>
          </p:nvSpPr>
          <p:spPr bwMode="auto">
            <a:xfrm rot="10800000" flipV="1">
              <a:off x="805813" y="5025393"/>
              <a:ext cx="642939" cy="317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43" name="Oval 73"/>
          <p:cNvSpPr>
            <a:spLocks noChangeArrowheads="1"/>
          </p:cNvSpPr>
          <p:nvPr/>
        </p:nvSpPr>
        <p:spPr bwMode="auto">
          <a:xfrm>
            <a:off x="3086100" y="3367088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Oval 73"/>
          <p:cNvSpPr>
            <a:spLocks noChangeArrowheads="1"/>
          </p:cNvSpPr>
          <p:nvPr/>
        </p:nvSpPr>
        <p:spPr bwMode="auto">
          <a:xfrm>
            <a:off x="3730625" y="3367088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5" name="Oval 73"/>
          <p:cNvSpPr>
            <a:spLocks noChangeArrowheads="1"/>
          </p:cNvSpPr>
          <p:nvPr/>
        </p:nvSpPr>
        <p:spPr bwMode="auto">
          <a:xfrm>
            <a:off x="4387850" y="3367088"/>
            <a:ext cx="212725" cy="212725"/>
          </a:xfrm>
          <a:prstGeom prst="ellipse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Oval 73"/>
          <p:cNvSpPr>
            <a:spLocks noChangeArrowheads="1"/>
          </p:cNvSpPr>
          <p:nvPr/>
        </p:nvSpPr>
        <p:spPr bwMode="auto">
          <a:xfrm>
            <a:off x="5035550" y="3367088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Oval 73"/>
          <p:cNvSpPr>
            <a:spLocks noChangeArrowheads="1"/>
          </p:cNvSpPr>
          <p:nvPr/>
        </p:nvSpPr>
        <p:spPr bwMode="auto">
          <a:xfrm>
            <a:off x="5670550" y="3367088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6315075" y="3367088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Oval 73"/>
          <p:cNvSpPr>
            <a:spLocks noChangeArrowheads="1"/>
          </p:cNvSpPr>
          <p:nvPr/>
        </p:nvSpPr>
        <p:spPr bwMode="auto">
          <a:xfrm>
            <a:off x="6804025" y="3284538"/>
            <a:ext cx="347663" cy="3603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" name="Oval 73"/>
          <p:cNvSpPr>
            <a:spLocks noChangeArrowheads="1"/>
          </p:cNvSpPr>
          <p:nvPr/>
        </p:nvSpPr>
        <p:spPr bwMode="auto">
          <a:xfrm>
            <a:off x="7958138" y="3359150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Line 146"/>
          <p:cNvSpPr>
            <a:spLocks noChangeShapeType="1"/>
          </p:cNvSpPr>
          <p:nvPr/>
        </p:nvSpPr>
        <p:spPr bwMode="auto">
          <a:xfrm flipH="1">
            <a:off x="684213" y="3206750"/>
            <a:ext cx="161925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sp>
        <p:nvSpPr>
          <p:cNvPr id="52" name="Line 146"/>
          <p:cNvSpPr>
            <a:spLocks noChangeShapeType="1"/>
          </p:cNvSpPr>
          <p:nvPr/>
        </p:nvSpPr>
        <p:spPr bwMode="auto">
          <a:xfrm flipH="1">
            <a:off x="757238" y="3206750"/>
            <a:ext cx="161925" cy="5000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grpSp>
        <p:nvGrpSpPr>
          <p:cNvPr id="4124" name="53 Grupo"/>
          <p:cNvGrpSpPr>
            <a:grpSpLocks/>
          </p:cNvGrpSpPr>
          <p:nvPr/>
        </p:nvGrpSpPr>
        <p:grpSpPr bwMode="auto">
          <a:xfrm rot="10800000">
            <a:off x="234950" y="2844800"/>
            <a:ext cx="8636000" cy="252413"/>
            <a:chOff x="-248034" y="3123153"/>
            <a:chExt cx="8636372" cy="251628"/>
          </a:xfrm>
        </p:grpSpPr>
        <p:sp>
          <p:nvSpPr>
            <p:cNvPr id="55" name="Text Box 75"/>
            <p:cNvSpPr txBox="1">
              <a:spLocks noChangeArrowheads="1"/>
            </p:cNvSpPr>
            <p:nvPr/>
          </p:nvSpPr>
          <p:spPr bwMode="auto">
            <a:xfrm rot="8372199">
              <a:off x="-246447" y="3124736"/>
              <a:ext cx="893801" cy="1661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kern="0" dirty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Once</a:t>
              </a:r>
            </a:p>
          </p:txBody>
        </p:sp>
        <p:sp>
          <p:nvSpPr>
            <p:cNvPr id="56" name="Text Box 75"/>
            <p:cNvSpPr txBox="1">
              <a:spLocks noChangeArrowheads="1"/>
            </p:cNvSpPr>
            <p:nvPr/>
          </p:nvSpPr>
          <p:spPr bwMode="auto">
            <a:xfrm rot="8372199">
              <a:off x="837863" y="3138979"/>
              <a:ext cx="893800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Caballito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57" name="Text Box 75"/>
            <p:cNvSpPr txBox="1">
              <a:spLocks noChangeArrowheads="1"/>
            </p:cNvSpPr>
            <p:nvPr/>
          </p:nvSpPr>
          <p:spPr bwMode="auto">
            <a:xfrm rot="8372199">
              <a:off x="1342710" y="3138979"/>
              <a:ext cx="893800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Flores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58" name="Text Box 75"/>
            <p:cNvSpPr txBox="1">
              <a:spLocks noChangeArrowheads="1"/>
            </p:cNvSpPr>
            <p:nvPr/>
          </p:nvSpPr>
          <p:spPr bwMode="auto">
            <a:xfrm rot="8372199">
              <a:off x="2061877" y="3138979"/>
              <a:ext cx="893801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Floresta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59" name="Text Box 75"/>
            <p:cNvSpPr txBox="1">
              <a:spLocks noChangeArrowheads="1"/>
            </p:cNvSpPr>
            <p:nvPr/>
          </p:nvSpPr>
          <p:spPr bwMode="auto">
            <a:xfrm rot="8372199">
              <a:off x="2638165" y="3124736"/>
              <a:ext cx="893800" cy="1661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Villa Luro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0" name="Text Box 75"/>
            <p:cNvSpPr txBox="1">
              <a:spLocks noChangeArrowheads="1"/>
            </p:cNvSpPr>
            <p:nvPr/>
          </p:nvSpPr>
          <p:spPr bwMode="auto">
            <a:xfrm rot="8372199">
              <a:off x="3285893" y="3138979"/>
              <a:ext cx="893800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Liniers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1" name="Text Box 75"/>
            <p:cNvSpPr txBox="1">
              <a:spLocks noChangeArrowheads="1"/>
            </p:cNvSpPr>
            <p:nvPr/>
          </p:nvSpPr>
          <p:spPr bwMode="auto">
            <a:xfrm rot="8372199">
              <a:off x="4006649" y="3123153"/>
              <a:ext cx="893800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Ciudadela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 rot="8372199">
              <a:off x="4384491" y="3211777"/>
              <a:ext cx="1158925" cy="1471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Ramos Mejía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 rot="8372199">
              <a:off x="5141760" y="3208611"/>
              <a:ext cx="1158925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Haedo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4" name="Text Box 75"/>
            <p:cNvSpPr txBox="1">
              <a:spLocks noChangeArrowheads="1"/>
            </p:cNvSpPr>
            <p:nvPr/>
          </p:nvSpPr>
          <p:spPr bwMode="auto">
            <a:xfrm rot="8372199">
              <a:off x="7231000" y="3208611"/>
              <a:ext cx="1158925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Moreno</a:t>
              </a:r>
              <a:endParaRPr lang="es-ES_tradnl" sz="120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5" name="Text Box 75"/>
            <p:cNvSpPr txBox="1">
              <a:spLocks noChangeArrowheads="1"/>
            </p:cNvSpPr>
            <p:nvPr/>
          </p:nvSpPr>
          <p:spPr bwMode="auto">
            <a:xfrm rot="8372199">
              <a:off x="5627556" y="3208611"/>
              <a:ext cx="1158925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Morón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  <p:sp>
          <p:nvSpPr>
            <p:cNvPr id="66" name="Text Box 75"/>
            <p:cNvSpPr txBox="1">
              <a:spLocks noChangeArrowheads="1"/>
            </p:cNvSpPr>
            <p:nvPr/>
          </p:nvSpPr>
          <p:spPr bwMode="auto">
            <a:xfrm rot="8372199">
              <a:off x="6184793" y="3208611"/>
              <a:ext cx="1158925" cy="166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Castelar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</p:grpSp>
      <p:sp>
        <p:nvSpPr>
          <p:cNvPr id="67" name="Text Box 75"/>
          <p:cNvSpPr txBox="1">
            <a:spLocks noChangeArrowheads="1"/>
          </p:cNvSpPr>
          <p:nvPr/>
        </p:nvSpPr>
        <p:spPr bwMode="auto">
          <a:xfrm>
            <a:off x="3562350" y="3727450"/>
            <a:ext cx="1176338" cy="133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itchFamily="34" charset="0"/>
                <a:ea typeface="ヒラギノ角ゴ Pro W3" pitchFamily="1" charset="-128"/>
              </a:defRPr>
            </a:lvl9pPr>
          </a:lstStyle>
          <a:p>
            <a:pPr algn="ctr" defTabSz="457200" fontAlgn="auto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0" kern="0" dirty="0" smtClean="0">
                <a:solidFill>
                  <a:srgbClr val="E6E6E6">
                    <a:lumMod val="25000"/>
                  </a:srgbClr>
                </a:solidFill>
                <a:cs typeface="+mn-cs"/>
              </a:rPr>
              <a:t>Gral. Paz</a:t>
            </a:r>
            <a:endParaRPr lang="es-ES_tradnl" sz="900" b="0" kern="0" dirty="0">
              <a:solidFill>
                <a:srgbClr val="E6E6E6">
                  <a:lumMod val="25000"/>
                </a:srgbClr>
              </a:solidFill>
              <a:cs typeface="+mn-cs"/>
            </a:endParaRPr>
          </a:p>
        </p:txBody>
      </p:sp>
      <p:cxnSp>
        <p:nvCxnSpPr>
          <p:cNvPr id="68" name="67 Conector recto"/>
          <p:cNvCxnSpPr/>
          <p:nvPr/>
        </p:nvCxnSpPr>
        <p:spPr bwMode="auto">
          <a:xfrm>
            <a:off x="828675" y="3435350"/>
            <a:ext cx="428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 bwMode="auto">
          <a:xfrm>
            <a:off x="825500" y="3511550"/>
            <a:ext cx="428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 bwMode="auto">
          <a:xfrm>
            <a:off x="1473200" y="3440113"/>
            <a:ext cx="34766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 bwMode="auto">
          <a:xfrm>
            <a:off x="1473200" y="3514725"/>
            <a:ext cx="3444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1817688" y="3367088"/>
            <a:ext cx="212725" cy="212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31" name="76 CuadroTexto"/>
          <p:cNvSpPr txBox="1">
            <a:spLocks noChangeArrowheads="1"/>
          </p:cNvSpPr>
          <p:nvPr/>
        </p:nvSpPr>
        <p:spPr bwMode="auto">
          <a:xfrm>
            <a:off x="4211638" y="2205038"/>
            <a:ext cx="1439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000" b="1">
                <a:latin typeface="Calibri" pitchFamily="34" charset="0"/>
              </a:rPr>
              <a:t>TUNELADORA</a:t>
            </a:r>
          </a:p>
        </p:txBody>
      </p:sp>
      <p:grpSp>
        <p:nvGrpSpPr>
          <p:cNvPr id="4132" name="77 Grupo"/>
          <p:cNvGrpSpPr>
            <a:grpSpLocks/>
          </p:cNvGrpSpPr>
          <p:nvPr/>
        </p:nvGrpSpPr>
        <p:grpSpPr bwMode="auto">
          <a:xfrm>
            <a:off x="630238" y="4365625"/>
            <a:ext cx="4949825" cy="1919288"/>
            <a:chOff x="630333" y="4365104"/>
            <a:chExt cx="4949779" cy="1919307"/>
          </a:xfrm>
        </p:grpSpPr>
        <p:grpSp>
          <p:nvGrpSpPr>
            <p:cNvPr id="4139" name="78 Grupo"/>
            <p:cNvGrpSpPr>
              <a:grpSpLocks/>
            </p:cNvGrpSpPr>
            <p:nvPr/>
          </p:nvGrpSpPr>
          <p:grpSpPr bwMode="auto">
            <a:xfrm>
              <a:off x="630333" y="4365104"/>
              <a:ext cx="4949779" cy="1919307"/>
              <a:chOff x="6202680" y="3843318"/>
              <a:chExt cx="4949779" cy="1919307"/>
            </a:xfrm>
          </p:grpSpPr>
          <p:sp>
            <p:nvSpPr>
              <p:cNvPr id="82" name="81 Rectángulo"/>
              <p:cNvSpPr/>
              <p:nvPr/>
            </p:nvSpPr>
            <p:spPr>
              <a:xfrm>
                <a:off x="6202680" y="3843318"/>
                <a:ext cx="4949779" cy="191930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kern="0">
                  <a:solidFill>
                    <a:srgbClr val="000000"/>
                  </a:solidFill>
                  <a:latin typeface="Franklin Gothic Book"/>
                  <a:cs typeface="+mn-cs"/>
                </a:endParaRPr>
              </a:p>
            </p:txBody>
          </p:sp>
          <p:grpSp>
            <p:nvGrpSpPr>
              <p:cNvPr id="4143" name="82 Grupo"/>
              <p:cNvGrpSpPr>
                <a:grpSpLocks/>
              </p:cNvGrpSpPr>
              <p:nvPr/>
            </p:nvGrpSpPr>
            <p:grpSpPr bwMode="auto">
              <a:xfrm>
                <a:off x="6317666" y="4332651"/>
                <a:ext cx="413628" cy="89731"/>
                <a:chOff x="8062911" y="2516822"/>
                <a:chExt cx="516279" cy="73028"/>
              </a:xfrm>
            </p:grpSpPr>
            <p:sp>
              <p:nvSpPr>
                <p:cNvPr id="97" name="Line 125"/>
                <p:cNvSpPr>
                  <a:spLocks noChangeShapeType="1"/>
                </p:cNvSpPr>
                <p:nvPr/>
              </p:nvSpPr>
              <p:spPr bwMode="auto">
                <a:xfrm rot="10800000">
                  <a:off x="8062054" y="2516514"/>
                  <a:ext cx="517159" cy="1292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 kern="0">
                    <a:solidFill>
                      <a:srgbClr val="000000"/>
                    </a:solidFill>
                    <a:latin typeface="Franklin Gothic Book"/>
                  </a:endParaRPr>
                </a:p>
              </p:txBody>
            </p:sp>
            <p:sp>
              <p:nvSpPr>
                <p:cNvPr id="98" name="Line 1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062054" y="2590159"/>
                  <a:ext cx="505270" cy="0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 kern="0">
                    <a:solidFill>
                      <a:srgbClr val="000000"/>
                    </a:solidFill>
                    <a:latin typeface="Franklin Gothic Book"/>
                  </a:endParaRPr>
                </a:p>
              </p:txBody>
            </p:sp>
          </p:grpSp>
          <p:grpSp>
            <p:nvGrpSpPr>
              <p:cNvPr id="4144" name="83 Grupo"/>
              <p:cNvGrpSpPr>
                <a:grpSpLocks/>
              </p:cNvGrpSpPr>
              <p:nvPr/>
            </p:nvGrpSpPr>
            <p:grpSpPr bwMode="auto">
              <a:xfrm>
                <a:off x="6317667" y="4616550"/>
                <a:ext cx="411699" cy="73027"/>
                <a:chOff x="8062912" y="2461041"/>
                <a:chExt cx="504825" cy="73027"/>
              </a:xfrm>
            </p:grpSpPr>
            <p:sp>
              <p:nvSpPr>
                <p:cNvPr id="95" name="Line 125"/>
                <p:cNvSpPr>
                  <a:spLocks noChangeShapeType="1"/>
                </p:cNvSpPr>
                <p:nvPr/>
              </p:nvSpPr>
              <p:spPr bwMode="auto">
                <a:xfrm rot="10800000">
                  <a:off x="8067907" y="2460930"/>
                  <a:ext cx="496377" cy="1587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 kern="0">
                    <a:solidFill>
                      <a:srgbClr val="000000"/>
                    </a:solidFill>
                    <a:latin typeface="Franklin Gothic Book"/>
                  </a:endParaRPr>
                </a:p>
              </p:txBody>
            </p:sp>
            <p:sp>
              <p:nvSpPr>
                <p:cNvPr id="96" name="Line 1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062068" y="2533956"/>
                  <a:ext cx="506109" cy="0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 kern="0">
                    <a:solidFill>
                      <a:srgbClr val="000000"/>
                    </a:solidFill>
                    <a:latin typeface="Franklin Gothic Book"/>
                  </a:endParaRPr>
                </a:p>
              </p:txBody>
            </p:sp>
          </p:grpSp>
          <p:sp>
            <p:nvSpPr>
              <p:cNvPr id="85" name="Text Box 75"/>
              <p:cNvSpPr txBox="1">
                <a:spLocks noChangeArrowheads="1"/>
              </p:cNvSpPr>
              <p:nvPr/>
            </p:nvSpPr>
            <p:spPr bwMode="auto">
              <a:xfrm>
                <a:off x="6778937" y="4338623"/>
                <a:ext cx="2247879" cy="1666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9pPr>
              </a:lstStyle>
              <a:p>
                <a:pPr defTabSz="457200" fontAlgn="auto">
                  <a:lnSpc>
                    <a:spcPct val="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sz="1200" b="0" kern="0" dirty="0" smtClean="0">
                    <a:solidFill>
                      <a:srgbClr val="E6E6E6">
                        <a:lumMod val="25000"/>
                      </a:srgbClr>
                    </a:solidFill>
                    <a:cs typeface="+mn-cs"/>
                  </a:rPr>
                  <a:t>Tramo soterrado</a:t>
                </a:r>
                <a:endParaRPr lang="es-ES_tradnl" sz="1200" b="0" kern="0" dirty="0">
                  <a:solidFill>
                    <a:srgbClr val="E6E6E6">
                      <a:lumMod val="25000"/>
                    </a:srgbClr>
                  </a:solidFill>
                  <a:cs typeface="+mn-cs"/>
                </a:endParaRPr>
              </a:p>
            </p:txBody>
          </p:sp>
          <p:sp>
            <p:nvSpPr>
              <p:cNvPr id="86" name="Text Box 75"/>
              <p:cNvSpPr txBox="1">
                <a:spLocks noChangeArrowheads="1"/>
              </p:cNvSpPr>
              <p:nvPr/>
            </p:nvSpPr>
            <p:spPr bwMode="auto">
              <a:xfrm>
                <a:off x="6778937" y="4625964"/>
                <a:ext cx="2247879" cy="1492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9pPr>
              </a:lstStyle>
              <a:p>
                <a:pPr defTabSz="457200" fontAlgn="auto">
                  <a:lnSpc>
                    <a:spcPct val="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sz="1200" b="0" kern="0" dirty="0" smtClean="0">
                    <a:solidFill>
                      <a:srgbClr val="E6E6E6">
                        <a:lumMod val="25000"/>
                      </a:srgbClr>
                    </a:solidFill>
                    <a:cs typeface="+mn-cs"/>
                  </a:rPr>
                  <a:t>Tramo en superficie</a:t>
                </a:r>
                <a:endParaRPr lang="es-ES_tradnl" sz="1200" b="0" kern="0" dirty="0">
                  <a:solidFill>
                    <a:srgbClr val="E6E6E6">
                      <a:lumMod val="25000"/>
                    </a:srgbClr>
                  </a:solidFill>
                  <a:cs typeface="+mn-cs"/>
                </a:endParaRPr>
              </a:p>
            </p:txBody>
          </p:sp>
          <p:sp>
            <p:nvSpPr>
              <p:cNvPr id="87" name="Oval 73"/>
              <p:cNvSpPr>
                <a:spLocks noChangeArrowheads="1"/>
              </p:cNvSpPr>
              <p:nvPr/>
            </p:nvSpPr>
            <p:spPr bwMode="auto">
              <a:xfrm rot="10800000">
                <a:off x="6390003" y="4802177"/>
                <a:ext cx="298447" cy="26511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kern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88" name="Text Box 75"/>
              <p:cNvSpPr txBox="1">
                <a:spLocks noChangeArrowheads="1"/>
              </p:cNvSpPr>
              <p:nvPr/>
            </p:nvSpPr>
            <p:spPr bwMode="auto">
              <a:xfrm>
                <a:off x="6780525" y="4933942"/>
                <a:ext cx="4371934" cy="16510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9pPr>
              </a:lstStyle>
              <a:p>
                <a:pPr defTabSz="457200" fontAlgn="auto">
                  <a:lnSpc>
                    <a:spcPct val="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sz="1200" b="0" kern="0" dirty="0" smtClean="0">
                    <a:solidFill>
                      <a:srgbClr val="E6E6E6">
                        <a:lumMod val="25000"/>
                      </a:srgbClr>
                    </a:solidFill>
                    <a:cs typeface="+mn-cs"/>
                  </a:rPr>
                  <a:t>Nodos / sector de proyecto</a:t>
                </a:r>
                <a:endParaRPr lang="es-ES_tradnl" sz="1200" b="0" kern="0" dirty="0">
                  <a:solidFill>
                    <a:srgbClr val="E6E6E6">
                      <a:lumMod val="25000"/>
                    </a:srgbClr>
                  </a:solidFill>
                  <a:cs typeface="+mn-cs"/>
                </a:endParaRPr>
              </a:p>
            </p:txBody>
          </p:sp>
          <p:sp>
            <p:nvSpPr>
              <p:cNvPr id="90" name="Text Box 75"/>
              <p:cNvSpPr txBox="1">
                <a:spLocks noChangeArrowheads="1"/>
              </p:cNvSpPr>
              <p:nvPr/>
            </p:nvSpPr>
            <p:spPr bwMode="auto">
              <a:xfrm>
                <a:off x="6782112" y="5494334"/>
                <a:ext cx="2247879" cy="14763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9pPr>
              </a:lstStyle>
              <a:p>
                <a:pPr defTabSz="457200" fontAlgn="auto">
                  <a:lnSpc>
                    <a:spcPct val="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sz="1200" b="0" kern="0" dirty="0" smtClean="0">
                    <a:solidFill>
                      <a:srgbClr val="E6E6E6">
                        <a:lumMod val="25000"/>
                      </a:srgbClr>
                    </a:solidFill>
                    <a:cs typeface="+mn-cs"/>
                  </a:rPr>
                  <a:t>Nodo de gran demanda</a:t>
                </a:r>
                <a:endParaRPr lang="es-ES_tradnl" sz="1200" b="0" kern="0" dirty="0">
                  <a:solidFill>
                    <a:srgbClr val="E6E6E6">
                      <a:lumMod val="25000"/>
                    </a:srgbClr>
                  </a:solidFill>
                  <a:cs typeface="+mn-cs"/>
                </a:endParaRPr>
              </a:p>
            </p:txBody>
          </p:sp>
          <p:grpSp>
            <p:nvGrpSpPr>
              <p:cNvPr id="4150" name="90 Grupo"/>
              <p:cNvGrpSpPr>
                <a:grpSpLocks/>
              </p:cNvGrpSpPr>
              <p:nvPr/>
            </p:nvGrpSpPr>
            <p:grpSpPr bwMode="auto">
              <a:xfrm>
                <a:off x="6317666" y="4037376"/>
                <a:ext cx="413628" cy="89731"/>
                <a:chOff x="8062911" y="2516822"/>
                <a:chExt cx="516279" cy="73028"/>
              </a:xfrm>
            </p:grpSpPr>
            <p:sp>
              <p:nvSpPr>
                <p:cNvPr id="93" name="Line 125"/>
                <p:cNvSpPr>
                  <a:spLocks noChangeShapeType="1"/>
                </p:cNvSpPr>
                <p:nvPr/>
              </p:nvSpPr>
              <p:spPr bwMode="auto">
                <a:xfrm rot="10800000">
                  <a:off x="8062054" y="2516512"/>
                  <a:ext cx="517159" cy="1292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 kern="0">
                    <a:solidFill>
                      <a:srgbClr val="000000"/>
                    </a:solidFill>
                    <a:latin typeface="Franklin Gothic Book"/>
                  </a:endParaRPr>
                </a:p>
              </p:txBody>
            </p:sp>
            <p:sp>
              <p:nvSpPr>
                <p:cNvPr id="94" name="Line 1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062054" y="2590157"/>
                  <a:ext cx="505270" cy="0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 kern="0">
                    <a:solidFill>
                      <a:srgbClr val="000000"/>
                    </a:solidFill>
                    <a:latin typeface="Franklin Gothic Book"/>
                  </a:endParaRPr>
                </a:p>
              </p:txBody>
            </p:sp>
          </p:grpSp>
          <p:sp>
            <p:nvSpPr>
              <p:cNvPr id="92" name="Text Box 75"/>
              <p:cNvSpPr txBox="1">
                <a:spLocks noChangeArrowheads="1"/>
              </p:cNvSpPr>
              <p:nvPr/>
            </p:nvSpPr>
            <p:spPr bwMode="auto">
              <a:xfrm>
                <a:off x="6769412" y="4052870"/>
                <a:ext cx="2798737" cy="14763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ahoma" pitchFamily="34" charset="0"/>
                    <a:ea typeface="ヒラギノ角ゴ Pro W3" pitchFamily="1" charset="-128"/>
                  </a:defRPr>
                </a:lvl9pPr>
              </a:lstStyle>
              <a:p>
                <a:pPr defTabSz="457200" fontAlgn="auto">
                  <a:lnSpc>
                    <a:spcPct val="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_tradnl" sz="1200" b="0" kern="0" dirty="0" smtClean="0">
                    <a:solidFill>
                      <a:srgbClr val="E6E6E6">
                        <a:lumMod val="25000"/>
                      </a:srgbClr>
                    </a:solidFill>
                    <a:cs typeface="+mn-cs"/>
                  </a:rPr>
                  <a:t>Tramo en trinchera</a:t>
                </a:r>
                <a:endParaRPr lang="es-ES_tradnl" sz="1200" b="0" kern="0" dirty="0">
                  <a:solidFill>
                    <a:srgbClr val="E6E6E6">
                      <a:lumMod val="25000"/>
                    </a:srgbClr>
                  </a:solidFill>
                  <a:cs typeface="+mn-cs"/>
                </a:endParaRPr>
              </a:p>
            </p:txBody>
          </p:sp>
        </p:grpSp>
        <p:sp>
          <p:nvSpPr>
            <p:cNvPr id="80" name="Oval 73"/>
            <p:cNvSpPr>
              <a:spLocks noChangeArrowheads="1"/>
            </p:cNvSpPr>
            <p:nvPr/>
          </p:nvSpPr>
          <p:spPr bwMode="auto">
            <a:xfrm rot="10800000">
              <a:off x="874806" y="5701792"/>
              <a:ext cx="184148" cy="17621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81" name="Text Box 75"/>
            <p:cNvSpPr txBox="1">
              <a:spLocks noChangeArrowheads="1"/>
            </p:cNvSpPr>
            <p:nvPr/>
          </p:nvSpPr>
          <p:spPr bwMode="auto">
            <a:xfrm>
              <a:off x="1219290" y="5728780"/>
              <a:ext cx="3713128" cy="1666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ahoma" pitchFamily="34" charset="0"/>
                  <a:ea typeface="ヒラギノ角ゴ Pro W3" pitchFamily="1" charset="-128"/>
                </a:defRPr>
              </a:lvl9pPr>
            </a:lstStyle>
            <a:p>
              <a:pPr defTabSz="457200" fontAlgn="auto">
                <a:lnSpc>
                  <a:spcPct val="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b="0" kern="0" dirty="0" smtClean="0">
                  <a:solidFill>
                    <a:srgbClr val="E6E6E6">
                      <a:lumMod val="25000"/>
                    </a:srgbClr>
                  </a:solidFill>
                  <a:cs typeface="+mn-cs"/>
                </a:rPr>
                <a:t>Estaciones a reconstruir</a:t>
              </a:r>
              <a:endParaRPr lang="es-ES_tradnl" sz="1200" b="0" kern="0" dirty="0">
                <a:solidFill>
                  <a:srgbClr val="E6E6E6">
                    <a:lumMod val="25000"/>
                  </a:srgbClr>
                </a:solidFill>
                <a:cs typeface="+mn-cs"/>
              </a:endParaRPr>
            </a:p>
          </p:txBody>
        </p:sp>
      </p:grpSp>
      <p:sp>
        <p:nvSpPr>
          <p:cNvPr id="99" name="Oval 73"/>
          <p:cNvSpPr>
            <a:spLocks noChangeArrowheads="1"/>
          </p:cNvSpPr>
          <p:nvPr/>
        </p:nvSpPr>
        <p:spPr bwMode="auto">
          <a:xfrm>
            <a:off x="2381250" y="3306763"/>
            <a:ext cx="349250" cy="3587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6884988" y="3384550"/>
            <a:ext cx="185737" cy="1762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Oval 73"/>
          <p:cNvSpPr>
            <a:spLocks noChangeArrowheads="1"/>
          </p:cNvSpPr>
          <p:nvPr/>
        </p:nvSpPr>
        <p:spPr bwMode="auto">
          <a:xfrm>
            <a:off x="1154113" y="3306763"/>
            <a:ext cx="349250" cy="3587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Oval 73"/>
          <p:cNvSpPr>
            <a:spLocks noChangeArrowheads="1"/>
          </p:cNvSpPr>
          <p:nvPr/>
        </p:nvSpPr>
        <p:spPr bwMode="auto">
          <a:xfrm>
            <a:off x="66675" y="3306763"/>
            <a:ext cx="347663" cy="3587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Oval 73"/>
          <p:cNvSpPr>
            <a:spLocks noChangeArrowheads="1"/>
          </p:cNvSpPr>
          <p:nvPr/>
        </p:nvSpPr>
        <p:spPr bwMode="auto">
          <a:xfrm rot="10800000">
            <a:off x="877888" y="5989638"/>
            <a:ext cx="184150" cy="1762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rgbClr val="000000"/>
              </a:solidFill>
              <a:latin typeface="Franklin Gothic Book"/>
            </a:endParaRPr>
          </a:p>
        </p:txBody>
      </p:sp>
      <p:cxnSp>
        <p:nvCxnSpPr>
          <p:cNvPr id="2048" name="2047 Conector recto"/>
          <p:cNvCxnSpPr/>
          <p:nvPr/>
        </p:nvCxnSpPr>
        <p:spPr>
          <a:xfrm>
            <a:off x="1403350" y="2565400"/>
            <a:ext cx="561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5435600" y="2420938"/>
            <a:ext cx="2160588" cy="16557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4" name="3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468313" y="1268413"/>
            <a:ext cx="4391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PREMISAS GENERALES DEL PROYECTO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08104" y="2348880"/>
            <a:ext cx="2304256" cy="1600438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chemeClr val="tx1"/>
                </a:solidFill>
              </a:rPr>
              <a:t>Minimizar los impactos  de la obra sobre el tránsito peatonal y vehicular del entorno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987675" y="2433638"/>
            <a:ext cx="2160588" cy="16557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3131840" y="2420888"/>
            <a:ext cx="187220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chemeClr val="tx1"/>
                </a:solidFill>
              </a:rPr>
              <a:t>Evitar expropiaciones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39750" y="2438400"/>
            <a:ext cx="2160588" cy="16557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647564" y="2394754"/>
            <a:ext cx="2052228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chemeClr val="tx1"/>
                </a:solidFill>
              </a:rPr>
              <a:t>Construir las estaciones y el túnel debajo de la traza actual SIN INTERFERRIR con el servicio ferroviario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763713" y="4292600"/>
            <a:ext cx="2160587" cy="16573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1763688" y="4388911"/>
            <a:ext cx="230425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Uso mínimo del espacio público no ferroviario durante la construcción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211638" y="4292600"/>
            <a:ext cx="2160587" cy="16573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4355976" y="4280024"/>
            <a:ext cx="1872208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chemeClr val="tx1"/>
                </a:solidFill>
              </a:rPr>
              <a:t>Minimización de la interacción con la infraestructura de servicios públicos</a:t>
            </a:r>
          </a:p>
        </p:txBody>
      </p:sp>
      <p:sp>
        <p:nvSpPr>
          <p:cNvPr id="5144" name="14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6 CuadroTexto"/>
          <p:cNvSpPr txBox="1">
            <a:spLocks noChangeArrowheads="1"/>
          </p:cNvSpPr>
          <p:nvPr/>
        </p:nvSpPr>
        <p:spPr bwMode="auto">
          <a:xfrm>
            <a:off x="468313" y="1268413"/>
            <a:ext cx="8064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UTE – CNS (CONSORCIO NUEVO SARMIENTO)</a:t>
            </a:r>
          </a:p>
        </p:txBody>
      </p:sp>
      <p:grpSp>
        <p:nvGrpSpPr>
          <p:cNvPr id="6148" name="8 Grupo"/>
          <p:cNvGrpSpPr>
            <a:grpSpLocks/>
          </p:cNvGrpSpPr>
          <p:nvPr/>
        </p:nvGrpSpPr>
        <p:grpSpPr bwMode="auto">
          <a:xfrm>
            <a:off x="3417888" y="2166938"/>
            <a:ext cx="2320925" cy="2139950"/>
            <a:chOff x="1584960" y="1384080"/>
            <a:chExt cx="1625600" cy="1625600"/>
          </a:xfrm>
        </p:grpSpPr>
        <p:sp>
          <p:nvSpPr>
            <p:cNvPr id="10" name="9 Forma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Forma 4"/>
            <p:cNvSpPr/>
            <p:nvPr/>
          </p:nvSpPr>
          <p:spPr>
            <a:xfrm>
              <a:off x="1872942" y="1795303"/>
              <a:ext cx="1010719" cy="803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30%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ODEBRECHT SA</a:t>
              </a:r>
            </a:p>
          </p:txBody>
        </p:sp>
      </p:grpSp>
      <p:grpSp>
        <p:nvGrpSpPr>
          <p:cNvPr id="6149" name="11 Grupo"/>
          <p:cNvGrpSpPr>
            <a:grpSpLocks/>
          </p:cNvGrpSpPr>
          <p:nvPr/>
        </p:nvGrpSpPr>
        <p:grpSpPr bwMode="auto">
          <a:xfrm rot="-1614779">
            <a:off x="4486275" y="3822700"/>
            <a:ext cx="2181225" cy="2182813"/>
            <a:chOff x="1584960" y="1384080"/>
            <a:chExt cx="1625600" cy="1625600"/>
          </a:xfrm>
        </p:grpSpPr>
        <p:sp>
          <p:nvSpPr>
            <p:cNvPr id="13" name="12 Forma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Forma 4"/>
            <p:cNvSpPr/>
            <p:nvPr/>
          </p:nvSpPr>
          <p:spPr>
            <a:xfrm rot="1614779">
              <a:off x="1994318" y="1795504"/>
              <a:ext cx="806884" cy="8027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30%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 IECSA SA</a:t>
              </a:r>
            </a:p>
          </p:txBody>
        </p:sp>
      </p:grpSp>
      <p:grpSp>
        <p:nvGrpSpPr>
          <p:cNvPr id="6150" name="14 Grupo"/>
          <p:cNvGrpSpPr>
            <a:grpSpLocks/>
          </p:cNvGrpSpPr>
          <p:nvPr/>
        </p:nvGrpSpPr>
        <p:grpSpPr bwMode="auto">
          <a:xfrm rot="1639724">
            <a:off x="1633538" y="3090863"/>
            <a:ext cx="2303462" cy="2308225"/>
            <a:chOff x="1584960" y="1384080"/>
            <a:chExt cx="1625600" cy="1625600"/>
          </a:xfrm>
        </p:grpSpPr>
        <p:sp>
          <p:nvSpPr>
            <p:cNvPr id="16" name="15 Forma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Forma 4"/>
            <p:cNvSpPr/>
            <p:nvPr/>
          </p:nvSpPr>
          <p:spPr>
            <a:xfrm rot="19960276">
              <a:off x="1993880" y="1795511"/>
              <a:ext cx="807759" cy="802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30% 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GHELLA SPA</a:t>
              </a:r>
            </a:p>
          </p:txBody>
        </p:sp>
      </p:grpSp>
      <p:grpSp>
        <p:nvGrpSpPr>
          <p:cNvPr id="6151" name="17 Grupo"/>
          <p:cNvGrpSpPr>
            <a:grpSpLocks/>
          </p:cNvGrpSpPr>
          <p:nvPr/>
        </p:nvGrpSpPr>
        <p:grpSpPr bwMode="auto">
          <a:xfrm rot="-342420">
            <a:off x="3154363" y="5073650"/>
            <a:ext cx="1217612" cy="1198563"/>
            <a:chOff x="1584960" y="1384080"/>
            <a:chExt cx="1625600" cy="1625600"/>
          </a:xfrm>
        </p:grpSpPr>
        <p:sp>
          <p:nvSpPr>
            <p:cNvPr id="19" name="18 Forma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Forma 4"/>
            <p:cNvSpPr/>
            <p:nvPr/>
          </p:nvSpPr>
          <p:spPr>
            <a:xfrm rot="342420">
              <a:off x="1994009" y="1795325"/>
              <a:ext cx="807502" cy="803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sz="1400" b="1" dirty="0">
                  <a:solidFill>
                    <a:schemeClr val="tx1"/>
                  </a:solidFill>
                </a:rPr>
                <a:t>10%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sz="1400" b="1" dirty="0">
                  <a:solidFill>
                    <a:schemeClr val="tx1"/>
                  </a:solidFill>
                </a:rPr>
                <a:t>COMSA SA</a:t>
              </a:r>
            </a:p>
          </p:txBody>
        </p:sp>
      </p:grpSp>
      <p:sp>
        <p:nvSpPr>
          <p:cNvPr id="6152" name="20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1124744"/>
            <a:ext cx="75608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67544" y="1268760"/>
            <a:ext cx="77768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/>
              <a:t>BENEFICIOS DE LA 1RA ETAPA     HAEDO – CABALLITO  16 km aprox.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1600" y="22048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8</a:t>
            </a:r>
            <a:r>
              <a:rPr lang="es-AR" dirty="0" smtClean="0"/>
              <a:t> Estaciones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271066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16,58 km </a:t>
            </a:r>
            <a:r>
              <a:rPr lang="es-AR" dirty="0" smtClean="0"/>
              <a:t>Extensión de la obra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971600" y="38517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34 millones</a:t>
            </a:r>
            <a:r>
              <a:rPr lang="es-AR" dirty="0" smtClean="0"/>
              <a:t> de pasajeros beneficiados por año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971600" y="46531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50%</a:t>
            </a:r>
            <a:r>
              <a:rPr lang="es-AR" dirty="0" smtClean="0"/>
              <a:t> Aumento de la capacidad de trasporte de pasajeros 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71600" y="53732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Valor de las propiedades </a:t>
            </a:r>
            <a:r>
              <a:rPr lang="es-AR" dirty="0" smtClean="0"/>
              <a:t>mejora de las condiciones ambientales 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4048" y="271066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3 minutos</a:t>
            </a:r>
            <a:r>
              <a:rPr lang="es-AR" dirty="0" smtClean="0"/>
              <a:t> Aumento de la frecuencia de 8 a 3 minutos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21955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37 </a:t>
            </a:r>
            <a:r>
              <a:rPr lang="es-AR" dirty="0" smtClean="0"/>
              <a:t>eliminación de pasos a nivel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004048" y="35010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Mejoría del tránsito </a:t>
            </a:r>
            <a:r>
              <a:rPr lang="es-AR" dirty="0" smtClean="0"/>
              <a:t>Mejoramiento de la circulación urbana. Hoy las barreras están bajas 40 min/hora.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04048" y="479715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Infraestructura</a:t>
            </a:r>
            <a:r>
              <a:rPr lang="es-AR" dirty="0" smtClean="0"/>
              <a:t> </a:t>
            </a:r>
          </a:p>
          <a:p>
            <a:r>
              <a:rPr lang="es-AR" dirty="0" smtClean="0"/>
              <a:t>Mejora de la seguridad, evitando accidentes 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71600" y="314270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10 mil </a:t>
            </a:r>
            <a:r>
              <a:rPr lang="es-AR" dirty="0" smtClean="0"/>
              <a:t>Puestos de trabajo directos e indirectos</a:t>
            </a:r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04048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16 ha </a:t>
            </a:r>
            <a:r>
              <a:rPr lang="es-AR" dirty="0" smtClean="0"/>
              <a:t>de suelo liberado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5168"/>
            <a:ext cx="438807" cy="54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9005"/>
            <a:ext cx="320105" cy="60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6" y="4704137"/>
            <a:ext cx="6064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3412"/>
            <a:ext cx="731416" cy="7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514582" cy="4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" y="2776515"/>
            <a:ext cx="619980" cy="2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21" y="2073920"/>
            <a:ext cx="5778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25" y="2770049"/>
            <a:ext cx="496317" cy="52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14" y="5686697"/>
            <a:ext cx="6778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03" y="3688406"/>
            <a:ext cx="397445" cy="71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474126" cy="46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467544" y="548680"/>
            <a:ext cx="806489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 dirty="0"/>
              <a:t>SOTERRAMIENTO DEL FERROCARRIL SARMIENTO</a:t>
            </a:r>
          </a:p>
        </p:txBody>
      </p:sp>
    </p:spTree>
    <p:extLst>
      <p:ext uri="{BB962C8B-B14F-4D97-AF65-F5344CB8AC3E}">
        <p14:creationId xmlns:p14="http://schemas.microsoft.com/office/powerpoint/2010/main" val="3356676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539552" y="1124744"/>
            <a:ext cx="75608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7544" y="1268760"/>
            <a:ext cx="806489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/>
              <a:t>HISTORIA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65318128"/>
              </p:ext>
            </p:extLst>
          </p:nvPr>
        </p:nvGraphicFramePr>
        <p:xfrm>
          <a:off x="179512" y="2135092"/>
          <a:ext cx="8208912" cy="403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548680"/>
            <a:ext cx="806489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 dirty="0"/>
              <a:t>SOTERRAMIENTO DEL FERROCARRIL SARMIENTO</a:t>
            </a:r>
          </a:p>
        </p:txBody>
      </p:sp>
    </p:spTree>
    <p:extLst>
      <p:ext uri="{BB962C8B-B14F-4D97-AF65-F5344CB8AC3E}">
        <p14:creationId xmlns:p14="http://schemas.microsoft.com/office/powerpoint/2010/main" val="3083219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539552" y="1124744"/>
            <a:ext cx="75608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7544" y="1268760"/>
            <a:ext cx="806489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 dirty="0" smtClean="0"/>
              <a:t>NUEVA GESTIÓN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548680"/>
            <a:ext cx="806489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 dirty="0"/>
              <a:t>SOTERRAMIENTO DEL FERROCARRIL SARMIENTO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68623" y="1987093"/>
            <a:ext cx="7231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b="1" dirty="0" smtClean="0"/>
              <a:t>REFORMULACIÓN DEL NUEVO CONTRATO</a:t>
            </a:r>
            <a:endParaRPr lang="es-AR" sz="2000" dirty="0" smtClean="0"/>
          </a:p>
          <a:p>
            <a:pPr algn="just"/>
            <a:endParaRPr lang="es-A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dirty="0" smtClean="0"/>
              <a:t>Anteproyecto básico definitivo elaborado por la Secretaria de Planeamiento y SOFSE y entregado a la UTE –CNS.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A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dirty="0" smtClean="0"/>
              <a:t>Determinación de Nuevos precios al 31/01/2016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A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dirty="0" smtClean="0"/>
              <a:t>Nuevo Plan de Trabajo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A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dirty="0" smtClean="0"/>
              <a:t>Nueva Curva de Inversiones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9552" y="5518973"/>
            <a:ext cx="7560839" cy="64633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b="1" dirty="0"/>
              <a:t>SISTEMA DE CONTRATACIÓN DE LA OBRA POR AJUSTE ALZADO RELATIVO - LLAVE EN MANO.</a:t>
            </a:r>
          </a:p>
        </p:txBody>
      </p:sp>
    </p:spTree>
    <p:extLst>
      <p:ext uri="{BB962C8B-B14F-4D97-AF65-F5344CB8AC3E}">
        <p14:creationId xmlns:p14="http://schemas.microsoft.com/office/powerpoint/2010/main" val="395362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34639" y="1916832"/>
          <a:ext cx="780976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539750" y="1125538"/>
            <a:ext cx="75612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7 CuadroTexto"/>
          <p:cNvSpPr txBox="1">
            <a:spLocks noChangeArrowheads="1"/>
          </p:cNvSpPr>
          <p:nvPr/>
        </p:nvSpPr>
        <p:spPr bwMode="auto">
          <a:xfrm>
            <a:off x="434975" y="1274763"/>
            <a:ext cx="806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000" b="1">
                <a:latin typeface="Calibri" pitchFamily="34" charset="0"/>
              </a:rPr>
              <a:t>ACTIVIDADES YA REALIZADAS</a:t>
            </a:r>
          </a:p>
        </p:txBody>
      </p:sp>
      <p:sp>
        <p:nvSpPr>
          <p:cNvPr id="7173" name="8 CuadroTexto"/>
          <p:cNvSpPr txBox="1">
            <a:spLocks noChangeArrowheads="1"/>
          </p:cNvSpPr>
          <p:nvPr/>
        </p:nvSpPr>
        <p:spPr bwMode="auto">
          <a:xfrm>
            <a:off x="468313" y="549275"/>
            <a:ext cx="8064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2400" b="1">
                <a:latin typeface="Calibri" pitchFamily="34" charset="0"/>
              </a:rPr>
              <a:t>SOTERRAMIENTO DEL FERROCARRIL SARMIENTO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ON CAI - Firvida 28-10-2016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CAI - Firvida 28-10-2016</Template>
  <TotalTime>22</TotalTime>
  <Words>1035</Words>
  <Application>Microsoft Office PowerPoint</Application>
  <PresentationFormat>Presentación en pantalla (4:3)</PresentationFormat>
  <Paragraphs>239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PRESENTACION CAI - Firvida 28-10-2016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cgregui</cp:lastModifiedBy>
  <cp:revision>4</cp:revision>
  <cp:lastPrinted>2016-05-20T14:17:00Z</cp:lastPrinted>
  <dcterms:created xsi:type="dcterms:W3CDTF">2016-10-27T14:28:54Z</dcterms:created>
  <dcterms:modified xsi:type="dcterms:W3CDTF">2016-10-28T15:40:57Z</dcterms:modified>
</cp:coreProperties>
</file>